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3" r:id="rId68"/>
    <p:sldId id="322"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4" r:id="rId87"/>
    <p:sldId id="345" r:id="rId88"/>
    <p:sldId id="346" r:id="rId89"/>
    <p:sldId id="342" r:id="rId90"/>
    <p:sldId id="343"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p:cViewPr>
        <p:scale>
          <a:sx n="75" d="100"/>
          <a:sy n="75" d="100"/>
        </p:scale>
        <p:origin x="974" y="30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89ABB3D-C24F-4A1E-8C1C-557B090A981A}" type="datetimeFigureOut">
              <a:rPr lang="en-MY" smtClean="0"/>
              <a:t>10/5/2020</a:t>
            </a:fld>
            <a:endParaRPr lang="en-MY"/>
          </a:p>
        </p:txBody>
      </p:sp>
      <p:sp>
        <p:nvSpPr>
          <p:cNvPr id="5" name="Footer Placeholder 4"/>
          <p:cNvSpPr>
            <a:spLocks noGrp="1"/>
          </p:cNvSpPr>
          <p:nvPr>
            <p:ph type="ftr" sz="quarter" idx="11"/>
          </p:nvPr>
        </p:nvSpPr>
        <p:spPr>
          <a:xfrm>
            <a:off x="2692397" y="5037663"/>
            <a:ext cx="5214635" cy="279400"/>
          </a:xfrm>
        </p:spPr>
        <p:txBody>
          <a:bodyPr/>
          <a:lstStyle/>
          <a:p>
            <a:endParaRPr lang="en-MY"/>
          </a:p>
        </p:txBody>
      </p:sp>
      <p:sp>
        <p:nvSpPr>
          <p:cNvPr id="6" name="Slide Number Placeholder 5"/>
          <p:cNvSpPr>
            <a:spLocks noGrp="1"/>
          </p:cNvSpPr>
          <p:nvPr>
            <p:ph type="sldNum" sz="quarter" idx="12"/>
          </p:nvPr>
        </p:nvSpPr>
        <p:spPr>
          <a:xfrm>
            <a:off x="8956900" y="5037663"/>
            <a:ext cx="551167" cy="279400"/>
          </a:xfrm>
        </p:spPr>
        <p:txBody>
          <a:bodyPr/>
          <a:lstStyle/>
          <a:p>
            <a:fld id="{B7C62658-8277-410F-A4C9-267931553500}" type="slidenum">
              <a:rPr lang="en-MY" smtClean="0"/>
              <a:t>‹#›</a:t>
            </a:fld>
            <a:endParaRPr lang="en-MY"/>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0860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9ABB3D-C24F-4A1E-8C1C-557B090A981A}" type="datetimeFigureOut">
              <a:rPr lang="en-MY" smtClean="0"/>
              <a:t>10/5/2020</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B7C62658-8277-410F-A4C9-267931553500}" type="slidenum">
              <a:rPr lang="en-MY" smtClean="0"/>
              <a:t>‹#›</a:t>
            </a:fld>
            <a:endParaRPr lang="en-MY"/>
          </a:p>
        </p:txBody>
      </p:sp>
    </p:spTree>
    <p:extLst>
      <p:ext uri="{BB962C8B-B14F-4D97-AF65-F5344CB8AC3E}">
        <p14:creationId xmlns:p14="http://schemas.microsoft.com/office/powerpoint/2010/main" val="342457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9ABB3D-C24F-4A1E-8C1C-557B090A981A}" type="datetimeFigureOut">
              <a:rPr lang="en-MY" smtClean="0"/>
              <a:t>10/5/2020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B7C62658-8277-410F-A4C9-267931553500}" type="slidenum">
              <a:rPr lang="en-MY" smtClean="0"/>
              <a:t>‹#›</a:t>
            </a:fld>
            <a:endParaRPr lang="en-MY"/>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1349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9ABB3D-C24F-4A1E-8C1C-557B090A981A}" type="datetimeFigureOut">
              <a:rPr lang="en-MY" smtClean="0"/>
              <a:t>10/5/2020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B7C62658-8277-410F-A4C9-267931553500}" type="slidenum">
              <a:rPr lang="en-MY" smtClean="0"/>
              <a:t>‹#›</a:t>
            </a:fld>
            <a:endParaRPr lang="en-MY"/>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1445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9ABB3D-C24F-4A1E-8C1C-557B090A981A}" type="datetimeFigureOut">
              <a:rPr lang="en-MY" smtClean="0"/>
              <a:t>10/5/2020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B7C62658-8277-410F-A4C9-267931553500}" type="slidenum">
              <a:rPr lang="en-MY" smtClean="0"/>
              <a:t>‹#›</a:t>
            </a:fld>
            <a:endParaRPr lang="en-MY"/>
          </a:p>
        </p:txBody>
      </p:sp>
    </p:spTree>
    <p:extLst>
      <p:ext uri="{BB962C8B-B14F-4D97-AF65-F5344CB8AC3E}">
        <p14:creationId xmlns:p14="http://schemas.microsoft.com/office/powerpoint/2010/main" val="2459278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9ABB3D-C24F-4A1E-8C1C-557B090A981A}" type="datetimeFigureOut">
              <a:rPr lang="en-MY" smtClean="0"/>
              <a:t>10/5/2020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B7C62658-8277-410F-A4C9-267931553500}" type="slidenum">
              <a:rPr lang="en-MY" smtClean="0"/>
              <a:t>‹#›</a:t>
            </a:fld>
            <a:endParaRPr lang="en-MY"/>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26452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9ABB3D-C24F-4A1E-8C1C-557B090A981A}" type="datetimeFigureOut">
              <a:rPr lang="en-MY" smtClean="0"/>
              <a:t>10/5/2020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B7C62658-8277-410F-A4C9-267931553500}" type="slidenum">
              <a:rPr lang="en-MY" smtClean="0"/>
              <a:t>‹#›</a:t>
            </a:fld>
            <a:endParaRPr lang="en-MY"/>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2554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9ABB3D-C24F-4A1E-8C1C-557B090A981A}" type="datetimeFigureOut">
              <a:rPr lang="en-MY" smtClean="0"/>
              <a:t>10/5/2020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B7C62658-8277-410F-A4C9-267931553500}" type="slidenum">
              <a:rPr lang="en-MY" smtClean="0"/>
              <a:t>‹#›</a:t>
            </a:fld>
            <a:endParaRPr lang="en-MY"/>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8352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9ABB3D-C24F-4A1E-8C1C-557B090A981A}" type="datetimeFigureOut">
              <a:rPr lang="en-MY" smtClean="0"/>
              <a:t>10/5/2020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B7C62658-8277-410F-A4C9-267931553500}" type="slidenum">
              <a:rPr lang="en-MY" smtClean="0"/>
              <a:t>‹#›</a:t>
            </a:fld>
            <a:endParaRPr lang="en-MY"/>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6211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9ABB3D-C24F-4A1E-8C1C-557B090A981A}" type="datetimeFigureOut">
              <a:rPr lang="en-MY" smtClean="0"/>
              <a:t>10/5/2020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B7C62658-8277-410F-A4C9-267931553500}" type="slidenum">
              <a:rPr lang="en-MY" smtClean="0"/>
              <a:t>‹#›</a:t>
            </a:fld>
            <a:endParaRPr lang="en-MY"/>
          </a:p>
        </p:txBody>
      </p:sp>
    </p:spTree>
    <p:extLst>
      <p:ext uri="{BB962C8B-B14F-4D97-AF65-F5344CB8AC3E}">
        <p14:creationId xmlns:p14="http://schemas.microsoft.com/office/powerpoint/2010/main" val="1399242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9ABB3D-C24F-4A1E-8C1C-557B090A981A}" type="datetimeFigureOut">
              <a:rPr lang="en-MY" smtClean="0"/>
              <a:t>10/5/2020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B7C62658-8277-410F-A4C9-267931553500}" type="slidenum">
              <a:rPr lang="en-MY" smtClean="0"/>
              <a:t>‹#›</a:t>
            </a:fld>
            <a:endParaRPr lang="en-MY"/>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9840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9ABB3D-C24F-4A1E-8C1C-557B090A981A}" type="datetimeFigureOut">
              <a:rPr lang="en-MY" smtClean="0"/>
              <a:t>10/5/2020</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B7C62658-8277-410F-A4C9-267931553500}" type="slidenum">
              <a:rPr lang="en-MY" smtClean="0"/>
              <a:t>‹#›</a:t>
            </a:fld>
            <a:endParaRPr lang="en-MY"/>
          </a:p>
        </p:txBody>
      </p:sp>
    </p:spTree>
    <p:extLst>
      <p:ext uri="{BB962C8B-B14F-4D97-AF65-F5344CB8AC3E}">
        <p14:creationId xmlns:p14="http://schemas.microsoft.com/office/powerpoint/2010/main" val="3265278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9ABB3D-C24F-4A1E-8C1C-557B090A981A}" type="datetimeFigureOut">
              <a:rPr lang="en-MY" smtClean="0"/>
              <a:t>10/5/2020</a:t>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B7C62658-8277-410F-A4C9-267931553500}" type="slidenum">
              <a:rPr lang="en-MY" smtClean="0"/>
              <a:t>‹#›</a:t>
            </a:fld>
            <a:endParaRPr lang="en-MY"/>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2497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9ABB3D-C24F-4A1E-8C1C-557B090A981A}" type="datetimeFigureOut">
              <a:rPr lang="en-MY" smtClean="0"/>
              <a:t>10/5/2020</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B7C62658-8277-410F-A4C9-267931553500}" type="slidenum">
              <a:rPr lang="en-MY" smtClean="0"/>
              <a:t>‹#›</a:t>
            </a:fld>
            <a:endParaRPr lang="en-MY"/>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387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9ABB3D-C24F-4A1E-8C1C-557B090A981A}" type="datetimeFigureOut">
              <a:rPr lang="en-MY" smtClean="0"/>
              <a:t>10/5/2020</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B7C62658-8277-410F-A4C9-267931553500}" type="slidenum">
              <a:rPr lang="en-MY" smtClean="0"/>
              <a:t>‹#›</a:t>
            </a:fld>
            <a:endParaRPr lang="en-MY"/>
          </a:p>
        </p:txBody>
      </p:sp>
    </p:spTree>
    <p:extLst>
      <p:ext uri="{BB962C8B-B14F-4D97-AF65-F5344CB8AC3E}">
        <p14:creationId xmlns:p14="http://schemas.microsoft.com/office/powerpoint/2010/main" val="3412401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9ABB3D-C24F-4A1E-8C1C-557B090A981A}" type="datetimeFigureOut">
              <a:rPr lang="en-MY" smtClean="0"/>
              <a:t>10/5/2020</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B7C62658-8277-410F-A4C9-267931553500}" type="slidenum">
              <a:rPr lang="en-MY" smtClean="0"/>
              <a:t>‹#›</a:t>
            </a:fld>
            <a:endParaRPr lang="en-MY"/>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026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9ABB3D-C24F-4A1E-8C1C-557B090A981A}" type="datetimeFigureOut">
              <a:rPr lang="en-MY" smtClean="0"/>
              <a:t>10/5/2020</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B7C62658-8277-410F-A4C9-267931553500}" type="slidenum">
              <a:rPr lang="en-MY" smtClean="0"/>
              <a:t>‹#›</a:t>
            </a:fld>
            <a:endParaRPr lang="en-MY"/>
          </a:p>
        </p:txBody>
      </p:sp>
    </p:spTree>
    <p:extLst>
      <p:ext uri="{BB962C8B-B14F-4D97-AF65-F5344CB8AC3E}">
        <p14:creationId xmlns:p14="http://schemas.microsoft.com/office/powerpoint/2010/main" val="3478204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89ABB3D-C24F-4A1E-8C1C-557B090A981A}" type="datetimeFigureOut">
              <a:rPr lang="en-MY" smtClean="0"/>
              <a:t>10/5/2020</a:t>
            </a:fld>
            <a:endParaRPr lang="en-MY"/>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MY"/>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7C62658-8277-410F-A4C9-267931553500}" type="slidenum">
              <a:rPr lang="en-MY" smtClean="0"/>
              <a:t>‹#›</a:t>
            </a:fld>
            <a:endParaRPr lang="en-MY"/>
          </a:p>
        </p:txBody>
      </p:sp>
    </p:spTree>
    <p:extLst>
      <p:ext uri="{BB962C8B-B14F-4D97-AF65-F5344CB8AC3E}">
        <p14:creationId xmlns:p14="http://schemas.microsoft.com/office/powerpoint/2010/main" val="23765044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ason5861/5PSEP1Z__051150012_FYP" TargetMode="External"/><Relationship Id="rId2" Type="http://schemas.openxmlformats.org/officeDocument/2006/relationships/hyperlink" Target="https://youtu.be/qqqh3pysHOo"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890C6-4A78-4318-99DF-F44F6EEAB841}"/>
              </a:ext>
            </a:extLst>
          </p:cNvPr>
          <p:cNvSpPr>
            <a:spLocks noGrp="1"/>
          </p:cNvSpPr>
          <p:nvPr>
            <p:ph type="ctrTitle"/>
          </p:nvPr>
        </p:nvSpPr>
        <p:spPr/>
        <p:txBody>
          <a:bodyPr/>
          <a:lstStyle/>
          <a:p>
            <a:r>
              <a:rPr lang="en-MY" dirty="0" err="1"/>
              <a:t>Misai</a:t>
            </a:r>
            <a:r>
              <a:rPr lang="en-MY" dirty="0"/>
              <a:t> Man Company</a:t>
            </a:r>
            <a:br>
              <a:rPr lang="en-MY" dirty="0"/>
            </a:br>
            <a:r>
              <a:rPr lang="en-MY" dirty="0"/>
              <a:t>E-commerce website</a:t>
            </a:r>
          </a:p>
        </p:txBody>
      </p:sp>
      <p:sp>
        <p:nvSpPr>
          <p:cNvPr id="3" name="Subtitle 2">
            <a:extLst>
              <a:ext uri="{FF2B5EF4-FFF2-40B4-BE49-F238E27FC236}">
                <a16:creationId xmlns:a16="http://schemas.microsoft.com/office/drawing/2014/main" id="{6CF47339-0B34-41F8-A332-BA79042750E2}"/>
              </a:ext>
            </a:extLst>
          </p:cNvPr>
          <p:cNvSpPr>
            <a:spLocks noGrp="1"/>
          </p:cNvSpPr>
          <p:nvPr>
            <p:ph type="subTitle" idx="1"/>
          </p:nvPr>
        </p:nvSpPr>
        <p:spPr/>
        <p:txBody>
          <a:bodyPr>
            <a:normAutofit lnSpcReduction="10000"/>
          </a:bodyPr>
          <a:lstStyle/>
          <a:p>
            <a:r>
              <a:rPr lang="en-MY" dirty="0"/>
              <a:t>Name: Ong Chee Soon</a:t>
            </a:r>
          </a:p>
          <a:p>
            <a:r>
              <a:rPr lang="en-MY" dirty="0"/>
              <a:t>Student ID: 051150012</a:t>
            </a:r>
          </a:p>
          <a:p>
            <a:r>
              <a:rPr lang="en-MY" dirty="0"/>
              <a:t>Course Title: SE PROJECT</a:t>
            </a:r>
          </a:p>
        </p:txBody>
      </p:sp>
    </p:spTree>
    <p:extLst>
      <p:ext uri="{BB962C8B-B14F-4D97-AF65-F5344CB8AC3E}">
        <p14:creationId xmlns:p14="http://schemas.microsoft.com/office/powerpoint/2010/main" val="3433325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A804-9F0A-49F8-8979-C44A1C171831}"/>
              </a:ext>
            </a:extLst>
          </p:cNvPr>
          <p:cNvSpPr>
            <a:spLocks noGrp="1"/>
          </p:cNvSpPr>
          <p:nvPr>
            <p:ph type="title"/>
          </p:nvPr>
        </p:nvSpPr>
        <p:spPr/>
        <p:txBody>
          <a:bodyPr>
            <a:normAutofit fontScale="90000"/>
          </a:bodyPr>
          <a:lstStyle/>
          <a:p>
            <a:r>
              <a:rPr lang="en-GB" dirty="0"/>
              <a:t>COMPARISON ON BOOTSTRAP AND FOUNDATION</a:t>
            </a:r>
            <a:endParaRPr lang="en-MY" dirty="0"/>
          </a:p>
        </p:txBody>
      </p:sp>
      <p:sp>
        <p:nvSpPr>
          <p:cNvPr id="3" name="Content Placeholder 2">
            <a:extLst>
              <a:ext uri="{FF2B5EF4-FFF2-40B4-BE49-F238E27FC236}">
                <a16:creationId xmlns:a16="http://schemas.microsoft.com/office/drawing/2014/main" id="{D9A19475-EEF4-4490-9DA5-BCA86289737E}"/>
              </a:ext>
            </a:extLst>
          </p:cNvPr>
          <p:cNvSpPr>
            <a:spLocks noGrp="1"/>
          </p:cNvSpPr>
          <p:nvPr>
            <p:ph idx="1"/>
          </p:nvPr>
        </p:nvSpPr>
        <p:spPr/>
        <p:txBody>
          <a:bodyPr>
            <a:normAutofit fontScale="77500" lnSpcReduction="20000"/>
          </a:bodyPr>
          <a:lstStyle/>
          <a:p>
            <a:pPr marL="0" indent="0">
              <a:buNone/>
            </a:pPr>
            <a:r>
              <a:rPr lang="en-US" dirty="0"/>
              <a:t>Bootstrap and Foundation can be primarily classified as </a:t>
            </a:r>
            <a:r>
              <a:rPr lang="en-US" b="1" dirty="0"/>
              <a:t>"Front-End Frameworks"</a:t>
            </a:r>
            <a:r>
              <a:rPr lang="en-US" dirty="0"/>
              <a:t> tools.</a:t>
            </a:r>
          </a:p>
          <a:p>
            <a:pPr marL="0" indent="0">
              <a:buNone/>
            </a:pPr>
            <a:r>
              <a:rPr lang="en-US" dirty="0"/>
              <a:t>Some of the features offered by Bootstrap are:</a:t>
            </a:r>
          </a:p>
          <a:p>
            <a:r>
              <a:rPr lang="en-US" dirty="0"/>
              <a:t>Preprocessors: Bootstrap ships with vanilla CSS, but its source code utilizes the two most popular CSS preprocessors, Less and Sass. Quickly get started with precompiled CSS or build on the source.</a:t>
            </a:r>
          </a:p>
          <a:p>
            <a:r>
              <a:rPr lang="en-US" dirty="0"/>
              <a:t>One framework, every device: Bootstrap easily and efficiently scales your websites and applications with a single code base, from phones to tablets to desktops with CSS media queries.</a:t>
            </a:r>
          </a:p>
          <a:p>
            <a:r>
              <a:rPr lang="en-US" dirty="0"/>
              <a:t>Full of features: With Bootstrap, you get extensive and beautiful documentation for common HTML elements, dozens of custom HTML and CSS components, and awesome jQuery plugins.</a:t>
            </a:r>
          </a:p>
          <a:p>
            <a:pPr marL="0" indent="0">
              <a:buNone/>
            </a:pPr>
            <a:endParaRPr lang="en-MY" dirty="0"/>
          </a:p>
        </p:txBody>
      </p:sp>
    </p:spTree>
    <p:extLst>
      <p:ext uri="{BB962C8B-B14F-4D97-AF65-F5344CB8AC3E}">
        <p14:creationId xmlns:p14="http://schemas.microsoft.com/office/powerpoint/2010/main" val="1162573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289C-5BB6-4BCB-BF99-82A23E98C41C}"/>
              </a:ext>
            </a:extLst>
          </p:cNvPr>
          <p:cNvSpPr>
            <a:spLocks noGrp="1"/>
          </p:cNvSpPr>
          <p:nvPr>
            <p:ph type="title"/>
          </p:nvPr>
        </p:nvSpPr>
        <p:spPr/>
        <p:txBody>
          <a:bodyPr>
            <a:normAutofit fontScale="90000"/>
          </a:bodyPr>
          <a:lstStyle/>
          <a:p>
            <a:r>
              <a:rPr lang="en-GB" dirty="0"/>
              <a:t>COMPARISON ON BOOTSTRAP AND FOUNDATION</a:t>
            </a:r>
            <a:endParaRPr lang="en-MY" dirty="0"/>
          </a:p>
        </p:txBody>
      </p:sp>
      <p:sp>
        <p:nvSpPr>
          <p:cNvPr id="3" name="Content Placeholder 2">
            <a:extLst>
              <a:ext uri="{FF2B5EF4-FFF2-40B4-BE49-F238E27FC236}">
                <a16:creationId xmlns:a16="http://schemas.microsoft.com/office/drawing/2014/main" id="{3732F662-6EB7-4A3E-944F-7371D5D056C7}"/>
              </a:ext>
            </a:extLst>
          </p:cNvPr>
          <p:cNvSpPr>
            <a:spLocks noGrp="1"/>
          </p:cNvSpPr>
          <p:nvPr>
            <p:ph idx="1"/>
          </p:nvPr>
        </p:nvSpPr>
        <p:spPr/>
        <p:txBody>
          <a:bodyPr>
            <a:normAutofit/>
          </a:bodyPr>
          <a:lstStyle/>
          <a:p>
            <a:pPr marL="0" indent="0">
              <a:buNone/>
            </a:pPr>
            <a:r>
              <a:rPr lang="en-US" dirty="0"/>
              <a:t>On the other hand, Foundation provides the following key features:</a:t>
            </a:r>
          </a:p>
          <a:p>
            <a:pPr marL="0" indent="0">
              <a:buNone/>
            </a:pPr>
            <a:r>
              <a:rPr lang="en-US" dirty="0"/>
              <a:t>Semantic: Everything is semantic. You can have the cleanest markup without sacrificing the utility and speed of Foundation.</a:t>
            </a:r>
          </a:p>
          <a:p>
            <a:pPr marL="0" indent="0">
              <a:buNone/>
            </a:pPr>
            <a:r>
              <a:rPr lang="en-US" dirty="0"/>
              <a:t>Mobile First: You can build for small devices first. Then, as devices get larger and larger, layer in more complexity for a complete responsive design.</a:t>
            </a:r>
          </a:p>
          <a:p>
            <a:pPr marL="0" indent="0">
              <a:buNone/>
            </a:pPr>
            <a:r>
              <a:rPr lang="en-US" dirty="0"/>
              <a:t>Customizable: You can customize your build to include or remove certain elements, as well as define the size of columns, colors, font size and more.</a:t>
            </a:r>
            <a:endParaRPr lang="en-MY" dirty="0"/>
          </a:p>
        </p:txBody>
      </p:sp>
    </p:spTree>
    <p:extLst>
      <p:ext uri="{BB962C8B-B14F-4D97-AF65-F5344CB8AC3E}">
        <p14:creationId xmlns:p14="http://schemas.microsoft.com/office/powerpoint/2010/main" val="171985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D89A7-B5B3-423A-9445-73E31C11285F}"/>
              </a:ext>
            </a:extLst>
          </p:cNvPr>
          <p:cNvSpPr>
            <a:spLocks noGrp="1"/>
          </p:cNvSpPr>
          <p:nvPr>
            <p:ph type="title"/>
          </p:nvPr>
        </p:nvSpPr>
        <p:spPr/>
        <p:txBody>
          <a:bodyPr>
            <a:normAutofit fontScale="90000"/>
          </a:bodyPr>
          <a:lstStyle/>
          <a:p>
            <a:r>
              <a:rPr lang="en-GB" dirty="0"/>
              <a:t>COMPARISON WITH PHP LANGUAGE AND JAVA LANGUAGES</a:t>
            </a:r>
            <a:br>
              <a:rPr lang="en-MY" dirty="0"/>
            </a:br>
            <a:endParaRPr lang="en-MY" dirty="0"/>
          </a:p>
        </p:txBody>
      </p:sp>
      <p:sp>
        <p:nvSpPr>
          <p:cNvPr id="3" name="Content Placeholder 2">
            <a:extLst>
              <a:ext uri="{FF2B5EF4-FFF2-40B4-BE49-F238E27FC236}">
                <a16:creationId xmlns:a16="http://schemas.microsoft.com/office/drawing/2014/main" id="{E3BCD4AA-36EA-4ED8-BF87-A7A7C309F85E}"/>
              </a:ext>
            </a:extLst>
          </p:cNvPr>
          <p:cNvSpPr>
            <a:spLocks noGrp="1"/>
          </p:cNvSpPr>
          <p:nvPr>
            <p:ph idx="1"/>
          </p:nvPr>
        </p:nvSpPr>
        <p:spPr/>
        <p:txBody>
          <a:bodyPr/>
          <a:lstStyle/>
          <a:p>
            <a:pPr marL="0" indent="0">
              <a:buNone/>
            </a:pPr>
            <a:r>
              <a:rPr lang="en-GB" dirty="0"/>
              <a:t>PHP and Java are two popular programming languages. PHP and Java, as two completely different programming languages, have different expressions in terms of technical level, development space, or market share, and the different concepts have led to the development of Java and PHP in Web application development.</a:t>
            </a:r>
            <a:endParaRPr lang="en-MY" dirty="0"/>
          </a:p>
        </p:txBody>
      </p:sp>
    </p:spTree>
    <p:extLst>
      <p:ext uri="{BB962C8B-B14F-4D97-AF65-F5344CB8AC3E}">
        <p14:creationId xmlns:p14="http://schemas.microsoft.com/office/powerpoint/2010/main" val="800976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58BDD-2298-401C-AF94-B5C9F973A402}"/>
              </a:ext>
            </a:extLst>
          </p:cNvPr>
          <p:cNvSpPr>
            <a:spLocks noGrp="1"/>
          </p:cNvSpPr>
          <p:nvPr>
            <p:ph type="title"/>
          </p:nvPr>
        </p:nvSpPr>
        <p:spPr/>
        <p:txBody>
          <a:bodyPr>
            <a:normAutofit fontScale="90000"/>
          </a:bodyPr>
          <a:lstStyle/>
          <a:p>
            <a:r>
              <a:rPr lang="en-GB" dirty="0"/>
              <a:t>COMPARISON WITH PHP LANGUAGE AND JAVA LANGUAGES</a:t>
            </a:r>
            <a:br>
              <a:rPr lang="en-MY" dirty="0"/>
            </a:br>
            <a:endParaRPr lang="en-MY" dirty="0"/>
          </a:p>
        </p:txBody>
      </p:sp>
      <p:sp>
        <p:nvSpPr>
          <p:cNvPr id="3" name="Content Placeholder 2">
            <a:extLst>
              <a:ext uri="{FF2B5EF4-FFF2-40B4-BE49-F238E27FC236}">
                <a16:creationId xmlns:a16="http://schemas.microsoft.com/office/drawing/2014/main" id="{BADB01E0-1F3D-4D09-B032-5B164A408DE6}"/>
              </a:ext>
            </a:extLst>
          </p:cNvPr>
          <p:cNvSpPr>
            <a:spLocks noGrp="1"/>
          </p:cNvSpPr>
          <p:nvPr>
            <p:ph idx="1"/>
          </p:nvPr>
        </p:nvSpPr>
        <p:spPr/>
        <p:txBody>
          <a:bodyPr>
            <a:normAutofit fontScale="92500" lnSpcReduction="20000"/>
          </a:bodyPr>
          <a:lstStyle/>
          <a:p>
            <a:pPr marL="0" indent="0">
              <a:buNone/>
            </a:pPr>
            <a:r>
              <a:rPr lang="en-GB" dirty="0"/>
              <a:t>PHP and Java are two popular programming languages. PHP and Java, as two completely different programming languages, have different expressions in terms of technical level, development space, or market share, and the different concepts have led to the development of Java and PHP in Web application development.</a:t>
            </a:r>
          </a:p>
          <a:p>
            <a:pPr marL="0" indent="0">
              <a:buNone/>
            </a:pPr>
            <a:r>
              <a:rPr lang="en-GB" dirty="0"/>
              <a:t>PHP is a scripting language that interprets and executes. The syntax is similar to C language. It is easy to learn and use. Non-professionals who do not understand computers can use PHP after a little learning; Java needs to be compiled into Class files first Executed on a Java virtual machine, Java development requires familiarity with Java syntax and some core architectures to implement a reusable, cross-platform software. Java is much more difficult to learn than PHP.</a:t>
            </a:r>
            <a:endParaRPr lang="en-MY" dirty="0"/>
          </a:p>
          <a:p>
            <a:pPr marL="0" indent="0">
              <a:buNone/>
            </a:pPr>
            <a:endParaRPr lang="en-MY" dirty="0"/>
          </a:p>
        </p:txBody>
      </p:sp>
    </p:spTree>
    <p:extLst>
      <p:ext uri="{BB962C8B-B14F-4D97-AF65-F5344CB8AC3E}">
        <p14:creationId xmlns:p14="http://schemas.microsoft.com/office/powerpoint/2010/main" val="1902199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CFB8-41DA-423E-967C-0AE7FDAB13AD}"/>
              </a:ext>
            </a:extLst>
          </p:cNvPr>
          <p:cNvSpPr>
            <a:spLocks noGrp="1"/>
          </p:cNvSpPr>
          <p:nvPr>
            <p:ph type="title"/>
          </p:nvPr>
        </p:nvSpPr>
        <p:spPr/>
        <p:txBody>
          <a:bodyPr>
            <a:normAutofit fontScale="90000"/>
          </a:bodyPr>
          <a:lstStyle/>
          <a:p>
            <a:r>
              <a:rPr lang="en-GB" dirty="0"/>
              <a:t>COMPARISON WITH PHP LANGUAGE AND JAVA LANGUAGES</a:t>
            </a:r>
            <a:br>
              <a:rPr lang="en-MY" dirty="0"/>
            </a:br>
            <a:endParaRPr lang="en-MY" dirty="0"/>
          </a:p>
        </p:txBody>
      </p:sp>
      <p:sp>
        <p:nvSpPr>
          <p:cNvPr id="3" name="Content Placeholder 2">
            <a:extLst>
              <a:ext uri="{FF2B5EF4-FFF2-40B4-BE49-F238E27FC236}">
                <a16:creationId xmlns:a16="http://schemas.microsoft.com/office/drawing/2014/main" id="{27FBCCCD-D77D-4C0D-833F-72D92504DFE1}"/>
              </a:ext>
            </a:extLst>
          </p:cNvPr>
          <p:cNvSpPr>
            <a:spLocks noGrp="1"/>
          </p:cNvSpPr>
          <p:nvPr>
            <p:ph idx="1"/>
          </p:nvPr>
        </p:nvSpPr>
        <p:spPr/>
        <p:txBody>
          <a:bodyPr/>
          <a:lstStyle/>
          <a:p>
            <a:pPr marL="0" indent="0">
              <a:buNone/>
            </a:pPr>
            <a:r>
              <a:rPr lang="en-US" dirty="0"/>
              <a:t>The main </a:t>
            </a:r>
            <a:r>
              <a:rPr lang="en-US" b="1" dirty="0"/>
              <a:t>difference between PHP and Java</a:t>
            </a:r>
            <a:r>
              <a:rPr lang="en-US" dirty="0"/>
              <a:t> is in implementation. </a:t>
            </a:r>
            <a:r>
              <a:rPr lang="en-US" b="1" dirty="0"/>
              <a:t>Java</a:t>
            </a:r>
            <a:r>
              <a:rPr lang="en-US" dirty="0"/>
              <a:t> is compiled into bytecode and run on a JVM. </a:t>
            </a:r>
            <a:r>
              <a:rPr lang="en-US" b="1" dirty="0"/>
              <a:t>PHP</a:t>
            </a:r>
            <a:r>
              <a:rPr lang="en-US" dirty="0"/>
              <a:t>, on the other hand, is an interpreted language. It is first compiled into bytecode and then interpreted by a runtime engine.</a:t>
            </a:r>
            <a:endParaRPr lang="en-MY" dirty="0"/>
          </a:p>
        </p:txBody>
      </p:sp>
    </p:spTree>
    <p:extLst>
      <p:ext uri="{BB962C8B-B14F-4D97-AF65-F5344CB8AC3E}">
        <p14:creationId xmlns:p14="http://schemas.microsoft.com/office/powerpoint/2010/main" val="1641961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9AEB2-EF68-4ABF-89A9-8C453B64A2CA}"/>
              </a:ext>
            </a:extLst>
          </p:cNvPr>
          <p:cNvSpPr>
            <a:spLocks noGrp="1"/>
          </p:cNvSpPr>
          <p:nvPr>
            <p:ph type="title"/>
          </p:nvPr>
        </p:nvSpPr>
        <p:spPr/>
        <p:txBody>
          <a:bodyPr>
            <a:normAutofit fontScale="90000"/>
          </a:bodyPr>
          <a:lstStyle/>
          <a:p>
            <a:r>
              <a:rPr lang="en-GB" dirty="0"/>
              <a:t>COMPARISON WITH THE E-COMMERCE TAOBAO SHOPPING CART FUNCTION</a:t>
            </a:r>
            <a:endParaRPr lang="en-MY" dirty="0"/>
          </a:p>
        </p:txBody>
      </p:sp>
      <p:sp>
        <p:nvSpPr>
          <p:cNvPr id="3" name="Content Placeholder 2">
            <a:extLst>
              <a:ext uri="{FF2B5EF4-FFF2-40B4-BE49-F238E27FC236}">
                <a16:creationId xmlns:a16="http://schemas.microsoft.com/office/drawing/2014/main" id="{20FB2E8C-AC5B-476F-94FA-51320FBACCE0}"/>
              </a:ext>
            </a:extLst>
          </p:cNvPr>
          <p:cNvSpPr>
            <a:spLocks noGrp="1"/>
          </p:cNvSpPr>
          <p:nvPr>
            <p:ph idx="1"/>
          </p:nvPr>
        </p:nvSpPr>
        <p:spPr/>
        <p:txBody>
          <a:bodyPr>
            <a:normAutofit lnSpcReduction="10000"/>
          </a:bodyPr>
          <a:lstStyle/>
          <a:p>
            <a:pPr marL="0" indent="0">
              <a:buNone/>
            </a:pPr>
            <a:r>
              <a:rPr lang="en-GB" dirty="0"/>
              <a:t>Adding a shopping cart is a function that every consumer knows. In fact, the function of adding a shopping cart is very important for Taobao merchants. Therefore, many merchants want to do shopping cart marketing, but before that, they do not know how much shopping cart marketing can bring to the store.</a:t>
            </a:r>
            <a:r>
              <a:rPr lang="en-GB" baseline="30000" dirty="0"/>
              <a:t> </a:t>
            </a:r>
            <a:r>
              <a:rPr lang="en-GB" dirty="0"/>
              <a:t>Shopping cart marketing is a very good Taobao shop marketing tool launched by Taobao officials two years ago. Through shopping cart marketing, Taobao sellers can get all the data on the shopping cart on Taobao. Therefore, as a Taobao seller, they can very clearly understand the potential customer service of the goods they operate in their stores.</a:t>
            </a:r>
            <a:endParaRPr lang="en-MY" dirty="0"/>
          </a:p>
          <a:p>
            <a:pPr marL="0" indent="0">
              <a:buNone/>
            </a:pPr>
            <a:endParaRPr lang="en-MY" dirty="0"/>
          </a:p>
        </p:txBody>
      </p:sp>
    </p:spTree>
    <p:extLst>
      <p:ext uri="{BB962C8B-B14F-4D97-AF65-F5344CB8AC3E}">
        <p14:creationId xmlns:p14="http://schemas.microsoft.com/office/powerpoint/2010/main" val="3391325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417F3-3F23-41E3-B2B4-5672372E12F4}"/>
              </a:ext>
            </a:extLst>
          </p:cNvPr>
          <p:cNvSpPr>
            <a:spLocks noGrp="1"/>
          </p:cNvSpPr>
          <p:nvPr>
            <p:ph type="title"/>
          </p:nvPr>
        </p:nvSpPr>
        <p:spPr/>
        <p:txBody>
          <a:bodyPr>
            <a:normAutofit fontScale="90000"/>
          </a:bodyPr>
          <a:lstStyle/>
          <a:p>
            <a:r>
              <a:rPr lang="en-GB" dirty="0"/>
              <a:t>COMPARISON WITH THE E-COMMERCE TAOBAO SHOPPING CART FUNCTION</a:t>
            </a:r>
            <a:endParaRPr lang="en-MY" dirty="0"/>
          </a:p>
        </p:txBody>
      </p:sp>
      <p:sp>
        <p:nvSpPr>
          <p:cNvPr id="3" name="Content Placeholder 2">
            <a:extLst>
              <a:ext uri="{FF2B5EF4-FFF2-40B4-BE49-F238E27FC236}">
                <a16:creationId xmlns:a16="http://schemas.microsoft.com/office/drawing/2014/main" id="{B74D29D2-851B-414A-A955-18AB16B360D9}"/>
              </a:ext>
            </a:extLst>
          </p:cNvPr>
          <p:cNvSpPr>
            <a:spLocks noGrp="1"/>
          </p:cNvSpPr>
          <p:nvPr>
            <p:ph idx="1"/>
          </p:nvPr>
        </p:nvSpPr>
        <p:spPr/>
        <p:txBody>
          <a:bodyPr/>
          <a:lstStyle/>
          <a:p>
            <a:pPr marL="0" indent="0">
              <a:buNone/>
            </a:pPr>
            <a:r>
              <a:rPr lang="en-GB" dirty="0"/>
              <a:t>What are the benefits of adding a shopping cart to Taobao merchants? I believe every Taobao merchant knows the Taobao search algorithm with thousands of people and faces. Taobao will pass a lot of data, and put a lot of tags on every product and every user on Taobao. When the label of the product and the user are the same, the correct product will be pushed to the right person. This is why many merchants want to increase the possibility of adding to the shopping cart.</a:t>
            </a:r>
            <a:endParaRPr lang="en-MY" dirty="0"/>
          </a:p>
          <a:p>
            <a:pPr marL="0" indent="0">
              <a:buNone/>
            </a:pPr>
            <a:endParaRPr lang="en-MY" dirty="0"/>
          </a:p>
        </p:txBody>
      </p:sp>
    </p:spTree>
    <p:extLst>
      <p:ext uri="{BB962C8B-B14F-4D97-AF65-F5344CB8AC3E}">
        <p14:creationId xmlns:p14="http://schemas.microsoft.com/office/powerpoint/2010/main" val="2597245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10615-BD57-4660-982B-B4DD45B85653}"/>
              </a:ext>
            </a:extLst>
          </p:cNvPr>
          <p:cNvSpPr>
            <a:spLocks noGrp="1"/>
          </p:cNvSpPr>
          <p:nvPr>
            <p:ph type="title"/>
          </p:nvPr>
        </p:nvSpPr>
        <p:spPr/>
        <p:txBody>
          <a:bodyPr>
            <a:normAutofit fontScale="90000"/>
          </a:bodyPr>
          <a:lstStyle/>
          <a:p>
            <a:r>
              <a:rPr lang="en-GB" dirty="0"/>
              <a:t>RESEARCH ON THE APPLICATION OF DIV + CSS LAYOUT TECHNOLOGY IN WEB DESIGN</a:t>
            </a:r>
            <a:endParaRPr lang="en-MY" dirty="0"/>
          </a:p>
        </p:txBody>
      </p:sp>
      <p:sp>
        <p:nvSpPr>
          <p:cNvPr id="3" name="Content Placeholder 2">
            <a:extLst>
              <a:ext uri="{FF2B5EF4-FFF2-40B4-BE49-F238E27FC236}">
                <a16:creationId xmlns:a16="http://schemas.microsoft.com/office/drawing/2014/main" id="{12E9F112-7E6B-4CAC-8B44-0FF7D34F38CA}"/>
              </a:ext>
            </a:extLst>
          </p:cNvPr>
          <p:cNvSpPr>
            <a:spLocks noGrp="1"/>
          </p:cNvSpPr>
          <p:nvPr>
            <p:ph idx="1"/>
          </p:nvPr>
        </p:nvSpPr>
        <p:spPr/>
        <p:txBody>
          <a:bodyPr>
            <a:normAutofit lnSpcReduction="10000"/>
          </a:bodyPr>
          <a:lstStyle/>
          <a:p>
            <a:pPr marL="0" indent="0">
              <a:buNone/>
            </a:pPr>
            <a:r>
              <a:rPr lang="en-GB" dirty="0"/>
              <a:t>DIV + CSS layout technology, that is, the layout technology that is applied in XHTML websites. This technology deviates from the traditional Table technology and completes the positioning in each web page through the form of DIV + CSS. The DIV element is mainly an element that provides structure and background for the HTML document. The DIV element can divide the document into several modules with different meanings, and all the content covered between the start tag and the end tag in the DIV is composed The main elements of the module, the attributes of these elements are controlled by the influence of DIV tag attributes.</a:t>
            </a:r>
            <a:r>
              <a:rPr lang="en-GB" baseline="30000" dirty="0"/>
              <a:t> </a:t>
            </a:r>
            <a:endParaRPr lang="en-MY" dirty="0"/>
          </a:p>
        </p:txBody>
      </p:sp>
    </p:spTree>
    <p:extLst>
      <p:ext uri="{BB962C8B-B14F-4D97-AF65-F5344CB8AC3E}">
        <p14:creationId xmlns:p14="http://schemas.microsoft.com/office/powerpoint/2010/main" val="1222965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3BCD4-6D1E-4B42-898B-F677E0C1D4BC}"/>
              </a:ext>
            </a:extLst>
          </p:cNvPr>
          <p:cNvSpPr>
            <a:spLocks noGrp="1"/>
          </p:cNvSpPr>
          <p:nvPr>
            <p:ph type="title"/>
          </p:nvPr>
        </p:nvSpPr>
        <p:spPr/>
        <p:txBody>
          <a:bodyPr>
            <a:normAutofit fontScale="90000"/>
          </a:bodyPr>
          <a:lstStyle/>
          <a:p>
            <a:r>
              <a:rPr lang="en-GB" dirty="0"/>
              <a:t>RESEARCH ON THE APPLICATION OF DIV + CSS LAYOUT TECHNOLOGY IN WEB DESIGN</a:t>
            </a:r>
            <a:endParaRPr lang="en-MY" dirty="0"/>
          </a:p>
        </p:txBody>
      </p:sp>
      <p:sp>
        <p:nvSpPr>
          <p:cNvPr id="3" name="Content Placeholder 2">
            <a:extLst>
              <a:ext uri="{FF2B5EF4-FFF2-40B4-BE49-F238E27FC236}">
                <a16:creationId xmlns:a16="http://schemas.microsoft.com/office/drawing/2014/main" id="{66907A8C-CCD0-43AF-B007-DDBA61854DC8}"/>
              </a:ext>
            </a:extLst>
          </p:cNvPr>
          <p:cNvSpPr>
            <a:spLocks noGrp="1"/>
          </p:cNvSpPr>
          <p:nvPr>
            <p:ph idx="1"/>
          </p:nvPr>
        </p:nvSpPr>
        <p:spPr/>
        <p:txBody>
          <a:bodyPr/>
          <a:lstStyle/>
          <a:p>
            <a:pPr marL="0" indent="0">
              <a:buNone/>
            </a:pPr>
            <a:r>
              <a:rPr lang="en-GB" dirty="0"/>
              <a:t>CSS is a cascading style sheet, which is mainly used to control the style of web pages, and is also a </a:t>
            </a:r>
            <a:r>
              <a:rPr lang="en-GB" dirty="0" err="1"/>
              <a:t>markup</a:t>
            </a:r>
            <a:r>
              <a:rPr lang="en-GB" dirty="0"/>
              <a:t> language that separates style information and web page content. Through the use of CSS, it is possible to control the page layout very well and achieve the separation of structure and format. The use of related technologies makes web pages with faster download speed and smaller size.</a:t>
            </a:r>
            <a:endParaRPr lang="en-MY" dirty="0"/>
          </a:p>
          <a:p>
            <a:pPr marL="0" indent="0">
              <a:buNone/>
            </a:pPr>
            <a:endParaRPr lang="en-MY" dirty="0"/>
          </a:p>
        </p:txBody>
      </p:sp>
    </p:spTree>
    <p:extLst>
      <p:ext uri="{BB962C8B-B14F-4D97-AF65-F5344CB8AC3E}">
        <p14:creationId xmlns:p14="http://schemas.microsoft.com/office/powerpoint/2010/main" val="266099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D0B49-220F-4D0C-A61E-35208897176E}"/>
              </a:ext>
            </a:extLst>
          </p:cNvPr>
          <p:cNvSpPr>
            <a:spLocks noGrp="1"/>
          </p:cNvSpPr>
          <p:nvPr>
            <p:ph type="title"/>
          </p:nvPr>
        </p:nvSpPr>
        <p:spPr/>
        <p:txBody>
          <a:bodyPr>
            <a:normAutofit fontScale="90000"/>
          </a:bodyPr>
          <a:lstStyle/>
          <a:p>
            <a:r>
              <a:rPr lang="en-GB" dirty="0"/>
              <a:t>COMPARE WITH THE WATERFALL AND THE AGILE </a:t>
            </a:r>
            <a:endParaRPr lang="en-MY" dirty="0"/>
          </a:p>
        </p:txBody>
      </p:sp>
      <p:sp>
        <p:nvSpPr>
          <p:cNvPr id="3" name="Content Placeholder 2">
            <a:extLst>
              <a:ext uri="{FF2B5EF4-FFF2-40B4-BE49-F238E27FC236}">
                <a16:creationId xmlns:a16="http://schemas.microsoft.com/office/drawing/2014/main" id="{2F65D71C-4C1E-4F55-AF0E-333A373A261C}"/>
              </a:ext>
            </a:extLst>
          </p:cNvPr>
          <p:cNvSpPr>
            <a:spLocks noGrp="1"/>
          </p:cNvSpPr>
          <p:nvPr>
            <p:ph idx="1"/>
          </p:nvPr>
        </p:nvSpPr>
        <p:spPr/>
        <p:txBody>
          <a:bodyPr/>
          <a:lstStyle/>
          <a:p>
            <a:pPr marL="0" indent="0">
              <a:buNone/>
            </a:pPr>
            <a:r>
              <a:rPr lang="en-GB" dirty="0"/>
              <a:t>The waterfall model is a method of decomposing a project into limited stages to develop software. Only when the previous stage is reviewed and verified, the development should proceed to the next stage. In the waterfall model, the stages do not overlap. In this method, the sequence of events is this: I) collect and record requirements, 2) design, 3) code and unit tests, 4) perform system tests, 5) perform user acceptance tests (UAT), 6) resolve Any problem, 7) Deliver the finished product.</a:t>
            </a:r>
            <a:endParaRPr lang="en-MY" dirty="0"/>
          </a:p>
          <a:p>
            <a:pPr marL="0" indent="0">
              <a:buNone/>
            </a:pPr>
            <a:endParaRPr lang="en-MY" dirty="0"/>
          </a:p>
        </p:txBody>
      </p:sp>
    </p:spTree>
    <p:extLst>
      <p:ext uri="{BB962C8B-B14F-4D97-AF65-F5344CB8AC3E}">
        <p14:creationId xmlns:p14="http://schemas.microsoft.com/office/powerpoint/2010/main" val="1079076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32606-FA0C-4C2F-BC72-05A3BE3CFD4F}"/>
              </a:ext>
            </a:extLst>
          </p:cNvPr>
          <p:cNvSpPr>
            <a:spLocks noGrp="1"/>
          </p:cNvSpPr>
          <p:nvPr>
            <p:ph type="title"/>
          </p:nvPr>
        </p:nvSpPr>
        <p:spPr/>
        <p:txBody>
          <a:bodyPr/>
          <a:lstStyle/>
          <a:p>
            <a:r>
              <a:rPr lang="en-MY" dirty="0"/>
              <a:t>Introduction</a:t>
            </a:r>
          </a:p>
        </p:txBody>
      </p:sp>
      <p:sp>
        <p:nvSpPr>
          <p:cNvPr id="3" name="Content Placeholder 2">
            <a:extLst>
              <a:ext uri="{FF2B5EF4-FFF2-40B4-BE49-F238E27FC236}">
                <a16:creationId xmlns:a16="http://schemas.microsoft.com/office/drawing/2014/main" id="{91788C57-002E-4B9B-9D5D-009BCB9CF233}"/>
              </a:ext>
            </a:extLst>
          </p:cNvPr>
          <p:cNvSpPr>
            <a:spLocks noGrp="1"/>
          </p:cNvSpPr>
          <p:nvPr>
            <p:ph idx="1"/>
          </p:nvPr>
        </p:nvSpPr>
        <p:spPr>
          <a:xfrm>
            <a:off x="1371600" y="2560320"/>
            <a:ext cx="9601200" cy="3307080"/>
          </a:xfrm>
        </p:spPr>
        <p:txBody>
          <a:bodyPr>
            <a:normAutofit fontScale="77500" lnSpcReduction="20000"/>
          </a:bodyPr>
          <a:lstStyle/>
          <a:p>
            <a:pPr marL="0" indent="0">
              <a:buNone/>
            </a:pPr>
            <a:r>
              <a:rPr lang="en-US" dirty="0" err="1"/>
              <a:t>Misai</a:t>
            </a:r>
            <a:r>
              <a:rPr lang="en-US" dirty="0"/>
              <a:t> Man herbal tea company is the family business. The location of the company is 24K, JALAN DATOH 30000 Ipoh, Perak. I am honored to develop a web page for </a:t>
            </a:r>
            <a:r>
              <a:rPr lang="en-US" dirty="0" err="1"/>
              <a:t>Misai</a:t>
            </a:r>
            <a:r>
              <a:rPr lang="en-US" dirty="0"/>
              <a:t> Man Herbal Tea to help them complete my final year project. In the beginning, I went to the boss of </a:t>
            </a:r>
            <a:r>
              <a:rPr lang="en-US" dirty="0" err="1"/>
              <a:t>Misai</a:t>
            </a:r>
            <a:r>
              <a:rPr lang="en-US" dirty="0"/>
              <a:t> Man Company to discuss what their company's website needs are, listen to their business ideas, and help them visually and technically make the entire business website.</a:t>
            </a:r>
          </a:p>
          <a:p>
            <a:pPr marL="0" indent="0">
              <a:buNone/>
            </a:pPr>
            <a:endParaRPr lang="en-US" dirty="0"/>
          </a:p>
          <a:p>
            <a:pPr marL="0" indent="0">
              <a:buNone/>
            </a:pPr>
            <a:r>
              <a:rPr lang="en-GB" dirty="0" err="1"/>
              <a:t>Misai</a:t>
            </a:r>
            <a:r>
              <a:rPr lang="en-GB" dirty="0"/>
              <a:t> Man mainly develops modern herbal teas suitable for the modern human body according to the characteristics of modern environment, diet and physique. </a:t>
            </a:r>
            <a:r>
              <a:rPr lang="en-GB" dirty="0" err="1"/>
              <a:t>Misai</a:t>
            </a:r>
            <a:r>
              <a:rPr lang="en-GB" dirty="0"/>
              <a:t> Man's herbal tea combines the modern prescription of modern climate environment and modern people's life characteristics, especially when the weather is hot, the prescription clears heat and detoxifies without harming the body, and has strong detoxification and anti-alcoholic effects, which is more suitable for modern times People drink it, which is also a significant difference from other herbal teas.</a:t>
            </a:r>
            <a:endParaRPr lang="en-MY" dirty="0"/>
          </a:p>
        </p:txBody>
      </p:sp>
    </p:spTree>
    <p:extLst>
      <p:ext uri="{BB962C8B-B14F-4D97-AF65-F5344CB8AC3E}">
        <p14:creationId xmlns:p14="http://schemas.microsoft.com/office/powerpoint/2010/main" val="2082254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8BF66-F298-4320-A28F-6C4D3D560B15}"/>
              </a:ext>
            </a:extLst>
          </p:cNvPr>
          <p:cNvSpPr>
            <a:spLocks noGrp="1"/>
          </p:cNvSpPr>
          <p:nvPr>
            <p:ph type="title"/>
          </p:nvPr>
        </p:nvSpPr>
        <p:spPr/>
        <p:txBody>
          <a:bodyPr>
            <a:normAutofit fontScale="90000"/>
          </a:bodyPr>
          <a:lstStyle/>
          <a:p>
            <a:r>
              <a:rPr lang="en-GB" dirty="0"/>
              <a:t>COMPARE WITH THE WATERFALL AND THE AGILE </a:t>
            </a:r>
            <a:endParaRPr lang="en-MY" dirty="0"/>
          </a:p>
        </p:txBody>
      </p:sp>
      <p:sp>
        <p:nvSpPr>
          <p:cNvPr id="3" name="Content Placeholder 2">
            <a:extLst>
              <a:ext uri="{FF2B5EF4-FFF2-40B4-BE49-F238E27FC236}">
                <a16:creationId xmlns:a16="http://schemas.microsoft.com/office/drawing/2014/main" id="{6815A2BF-84C5-4A4B-A836-40446B0500A1}"/>
              </a:ext>
            </a:extLst>
          </p:cNvPr>
          <p:cNvSpPr>
            <a:spLocks noGrp="1"/>
          </p:cNvSpPr>
          <p:nvPr>
            <p:ph idx="1"/>
          </p:nvPr>
        </p:nvSpPr>
        <p:spPr/>
        <p:txBody>
          <a:bodyPr>
            <a:normAutofit fontScale="92500" lnSpcReduction="20000"/>
          </a:bodyPr>
          <a:lstStyle/>
          <a:p>
            <a:pPr marL="0" indent="0">
              <a:buNone/>
            </a:pPr>
            <a:r>
              <a:rPr lang="en-GB" dirty="0"/>
              <a:t>Agile is an iterative, team-based development method. This approach emphasizes the rapid delivery of applications with complete functional components. All time is divided into "sprint (usually called iteration)" stages by the "fixed time box". Instead of creating tasks and schedules. Each iteration cycle has a defined duration (usually in weeks), which contains a running list of deliverables planned at the beginning of the iteration. The deliverables are prioritized according to the business value determined by the customer. If all the planned work in the iteration cannot be completed, the work will be reordered and the information will be used for future iteration planning. When the work is completed, the project team and customers can review and evaluate it through daily builds and iterative demonstrations. Agile relies on a very high level of customer participation throughout the project, especially during these reviews.</a:t>
            </a:r>
            <a:endParaRPr lang="en-MY" dirty="0"/>
          </a:p>
          <a:p>
            <a:pPr marL="0" indent="0">
              <a:buNone/>
            </a:pPr>
            <a:endParaRPr lang="en-MY" dirty="0"/>
          </a:p>
        </p:txBody>
      </p:sp>
    </p:spTree>
    <p:extLst>
      <p:ext uri="{BB962C8B-B14F-4D97-AF65-F5344CB8AC3E}">
        <p14:creationId xmlns:p14="http://schemas.microsoft.com/office/powerpoint/2010/main" val="1360512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B5877C-EA86-42BF-A151-C7EA1AE27845}"/>
              </a:ext>
            </a:extLst>
          </p:cNvPr>
          <p:cNvSpPr/>
          <p:nvPr/>
        </p:nvSpPr>
        <p:spPr>
          <a:xfrm>
            <a:off x="3110246" y="1108055"/>
            <a:ext cx="5971507" cy="923330"/>
          </a:xfrm>
          <a:prstGeom prst="rect">
            <a:avLst/>
          </a:prstGeom>
          <a:noFill/>
        </p:spPr>
        <p:txBody>
          <a:bodyPr wrap="non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METHODOLOGY</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636914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1C3F-7A25-4A58-A984-1473335F200D}"/>
              </a:ext>
            </a:extLst>
          </p:cNvPr>
          <p:cNvSpPr>
            <a:spLocks noGrp="1"/>
          </p:cNvSpPr>
          <p:nvPr>
            <p:ph type="title"/>
          </p:nvPr>
        </p:nvSpPr>
        <p:spPr/>
        <p:txBody>
          <a:bodyPr/>
          <a:lstStyle/>
          <a:p>
            <a:r>
              <a:rPr lang="en-GB" dirty="0"/>
              <a:t>CHOSEN METHODOLOGY</a:t>
            </a:r>
            <a:endParaRPr lang="en-MY" dirty="0"/>
          </a:p>
        </p:txBody>
      </p:sp>
      <p:sp>
        <p:nvSpPr>
          <p:cNvPr id="3" name="Content Placeholder 2">
            <a:extLst>
              <a:ext uri="{FF2B5EF4-FFF2-40B4-BE49-F238E27FC236}">
                <a16:creationId xmlns:a16="http://schemas.microsoft.com/office/drawing/2014/main" id="{C98A7FEB-CA7A-41D9-91E2-E7E0140E8823}"/>
              </a:ext>
            </a:extLst>
          </p:cNvPr>
          <p:cNvSpPr>
            <a:spLocks noGrp="1"/>
          </p:cNvSpPr>
          <p:nvPr>
            <p:ph idx="1"/>
          </p:nvPr>
        </p:nvSpPr>
        <p:spPr>
          <a:xfrm>
            <a:off x="1295401" y="2556932"/>
            <a:ext cx="3672839" cy="3318936"/>
          </a:xfrm>
        </p:spPr>
        <p:txBody>
          <a:bodyPr/>
          <a:lstStyle/>
          <a:p>
            <a:pPr marL="0" indent="0">
              <a:buNone/>
            </a:pPr>
            <a:r>
              <a:rPr lang="en-GB" dirty="0"/>
              <a:t>I use the waterfall model for development, from the beginning of system requirements analysis to product release and maintenance, each stage will generate circular feedback.</a:t>
            </a:r>
            <a:endParaRPr lang="en-MY" dirty="0"/>
          </a:p>
          <a:p>
            <a:pPr marL="0" indent="0">
              <a:buNone/>
            </a:pPr>
            <a:endParaRPr lang="en-MY" dirty="0"/>
          </a:p>
        </p:txBody>
      </p:sp>
      <p:pic>
        <p:nvPicPr>
          <p:cNvPr id="4" name="Picture 3">
            <a:extLst>
              <a:ext uri="{FF2B5EF4-FFF2-40B4-BE49-F238E27FC236}">
                <a16:creationId xmlns:a16="http://schemas.microsoft.com/office/drawing/2014/main" id="{23AAD520-3844-4E58-B1D2-E70B9B253842}"/>
              </a:ext>
            </a:extLst>
          </p:cNvPr>
          <p:cNvPicPr>
            <a:picLocks noChangeAspect="1"/>
          </p:cNvPicPr>
          <p:nvPr/>
        </p:nvPicPr>
        <p:blipFill>
          <a:blip r:embed="rId2"/>
          <a:stretch>
            <a:fillRect/>
          </a:stretch>
        </p:blipFill>
        <p:spPr>
          <a:xfrm>
            <a:off x="6202680" y="2556932"/>
            <a:ext cx="4312920" cy="3429000"/>
          </a:xfrm>
          <a:prstGeom prst="rect">
            <a:avLst/>
          </a:prstGeom>
        </p:spPr>
      </p:pic>
    </p:spTree>
    <p:extLst>
      <p:ext uri="{BB962C8B-B14F-4D97-AF65-F5344CB8AC3E}">
        <p14:creationId xmlns:p14="http://schemas.microsoft.com/office/powerpoint/2010/main" val="1711123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BD588-572E-46B6-AF78-CE4FF39CE0F8}"/>
              </a:ext>
            </a:extLst>
          </p:cNvPr>
          <p:cNvSpPr>
            <a:spLocks noGrp="1"/>
          </p:cNvSpPr>
          <p:nvPr>
            <p:ph type="title"/>
          </p:nvPr>
        </p:nvSpPr>
        <p:spPr/>
        <p:txBody>
          <a:bodyPr>
            <a:normAutofit fontScale="90000"/>
          </a:bodyPr>
          <a:lstStyle/>
          <a:p>
            <a:r>
              <a:rPr lang="en-GB" dirty="0"/>
              <a:t>APPLICATION OF CHOSEN METHODOLOGY</a:t>
            </a:r>
            <a:endParaRPr lang="en-MY" dirty="0"/>
          </a:p>
        </p:txBody>
      </p:sp>
      <p:sp>
        <p:nvSpPr>
          <p:cNvPr id="3" name="Content Placeholder 2">
            <a:extLst>
              <a:ext uri="{FF2B5EF4-FFF2-40B4-BE49-F238E27FC236}">
                <a16:creationId xmlns:a16="http://schemas.microsoft.com/office/drawing/2014/main" id="{E0BB033F-F6CA-4F4B-B620-7995FAFCCFB4}"/>
              </a:ext>
            </a:extLst>
          </p:cNvPr>
          <p:cNvSpPr>
            <a:spLocks noGrp="1"/>
          </p:cNvSpPr>
          <p:nvPr>
            <p:ph idx="1"/>
          </p:nvPr>
        </p:nvSpPr>
        <p:spPr/>
        <p:txBody>
          <a:bodyPr/>
          <a:lstStyle/>
          <a:p>
            <a:pPr marL="0" indent="0">
              <a:buNone/>
            </a:pPr>
            <a:r>
              <a:rPr lang="en-GB" dirty="0"/>
              <a:t>There are 7 stages in the Waterfall model. My final project is to </a:t>
            </a:r>
            <a:r>
              <a:rPr lang="en-GB" dirty="0" err="1"/>
              <a:t>analyze</a:t>
            </a:r>
            <a:r>
              <a:rPr lang="en-GB" dirty="0"/>
              <a:t>, design, implement, test, and deploy according to requirements. In this section, I will discuss in detail each stage of this method in my final project.</a:t>
            </a:r>
            <a:endParaRPr lang="en-MY" dirty="0"/>
          </a:p>
          <a:p>
            <a:pPr marL="0" indent="0">
              <a:buNone/>
            </a:pPr>
            <a:endParaRPr lang="en-MY" dirty="0"/>
          </a:p>
        </p:txBody>
      </p:sp>
    </p:spTree>
    <p:extLst>
      <p:ext uri="{BB962C8B-B14F-4D97-AF65-F5344CB8AC3E}">
        <p14:creationId xmlns:p14="http://schemas.microsoft.com/office/powerpoint/2010/main" val="2298984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51FB8-7D27-412F-BC71-040CB6FA5DA4}"/>
              </a:ext>
            </a:extLst>
          </p:cNvPr>
          <p:cNvSpPr>
            <a:spLocks noGrp="1"/>
          </p:cNvSpPr>
          <p:nvPr>
            <p:ph type="title"/>
          </p:nvPr>
        </p:nvSpPr>
        <p:spPr/>
        <p:txBody>
          <a:bodyPr>
            <a:normAutofit fontScale="90000"/>
          </a:bodyPr>
          <a:lstStyle/>
          <a:p>
            <a:r>
              <a:rPr lang="en-GB" dirty="0"/>
              <a:t>STAGE 1,2 – REQUIREMENT ANALYSIS</a:t>
            </a:r>
            <a:endParaRPr lang="en-MY" dirty="0"/>
          </a:p>
        </p:txBody>
      </p:sp>
      <p:sp>
        <p:nvSpPr>
          <p:cNvPr id="3" name="Content Placeholder 2">
            <a:extLst>
              <a:ext uri="{FF2B5EF4-FFF2-40B4-BE49-F238E27FC236}">
                <a16:creationId xmlns:a16="http://schemas.microsoft.com/office/drawing/2014/main" id="{EF817B42-2419-4802-9F65-2CDF841FF638}"/>
              </a:ext>
            </a:extLst>
          </p:cNvPr>
          <p:cNvSpPr>
            <a:spLocks noGrp="1"/>
          </p:cNvSpPr>
          <p:nvPr>
            <p:ph idx="1"/>
          </p:nvPr>
        </p:nvSpPr>
        <p:spPr/>
        <p:txBody>
          <a:bodyPr/>
          <a:lstStyle/>
          <a:p>
            <a:pPr marL="0" indent="0">
              <a:buNone/>
            </a:pPr>
            <a:r>
              <a:rPr lang="en-GB" dirty="0"/>
              <a:t>At this stage, I have performed a needs analysis. After interviewing </a:t>
            </a:r>
            <a:r>
              <a:rPr lang="en-GB" dirty="0" err="1"/>
              <a:t>Misai</a:t>
            </a:r>
            <a:r>
              <a:rPr lang="en-GB" dirty="0"/>
              <a:t> Man's customers, the requirements for the proposed system were collected. Requirements include functional requirements and non-functional requirements, which is essential for system development. In the final project, the requirements provided by the user, including functional requirements and non-functional requirements, have been designed in the project.</a:t>
            </a:r>
            <a:endParaRPr lang="en-MY" dirty="0"/>
          </a:p>
        </p:txBody>
      </p:sp>
    </p:spTree>
    <p:extLst>
      <p:ext uri="{BB962C8B-B14F-4D97-AF65-F5344CB8AC3E}">
        <p14:creationId xmlns:p14="http://schemas.microsoft.com/office/powerpoint/2010/main" val="2049620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B992F-E82D-4FFA-8F44-1832243C739F}"/>
              </a:ext>
            </a:extLst>
          </p:cNvPr>
          <p:cNvSpPr>
            <a:spLocks noGrp="1"/>
          </p:cNvSpPr>
          <p:nvPr>
            <p:ph type="title"/>
          </p:nvPr>
        </p:nvSpPr>
        <p:spPr/>
        <p:txBody>
          <a:bodyPr/>
          <a:lstStyle/>
          <a:p>
            <a:r>
              <a:rPr lang="en-GB" dirty="0"/>
              <a:t>STAGE 3 – DESIGN</a:t>
            </a:r>
            <a:endParaRPr lang="en-MY" dirty="0"/>
          </a:p>
        </p:txBody>
      </p:sp>
      <p:sp>
        <p:nvSpPr>
          <p:cNvPr id="3" name="Content Placeholder 2">
            <a:extLst>
              <a:ext uri="{FF2B5EF4-FFF2-40B4-BE49-F238E27FC236}">
                <a16:creationId xmlns:a16="http://schemas.microsoft.com/office/drawing/2014/main" id="{34438DC3-9598-449E-B030-0C9CA9365F24}"/>
              </a:ext>
            </a:extLst>
          </p:cNvPr>
          <p:cNvSpPr>
            <a:spLocks noGrp="1"/>
          </p:cNvSpPr>
          <p:nvPr>
            <p:ph idx="1"/>
          </p:nvPr>
        </p:nvSpPr>
        <p:spPr/>
        <p:txBody>
          <a:bodyPr>
            <a:normAutofit fontScale="85000" lnSpcReduction="10000"/>
          </a:bodyPr>
          <a:lstStyle/>
          <a:p>
            <a:pPr marL="0" indent="0">
              <a:buNone/>
            </a:pPr>
            <a:r>
              <a:rPr lang="en-GB" dirty="0"/>
              <a:t>At the stage of designing the final project, the appearance and functions of the system have been properly designed. The interface design already in the system includes the system layout, the number of links contained in a single page, the location of the navigation bar and the location of the information display. In addition, the position, </a:t>
            </a:r>
            <a:r>
              <a:rPr lang="en-GB" dirty="0" err="1"/>
              <a:t>color</a:t>
            </a:r>
            <a:r>
              <a:rPr lang="en-GB" dirty="0"/>
              <a:t>, font size and layout of Web elements have been kept consistent. In the Admin page, the administrator has been designed to see the buyer purchase information on the admin page. I have set the homepage of </a:t>
            </a:r>
            <a:r>
              <a:rPr lang="en-GB" dirty="0" err="1"/>
              <a:t>Misai</a:t>
            </a:r>
            <a:r>
              <a:rPr lang="en-GB" dirty="0"/>
              <a:t> Man website, such as homepage, about us, product and order page, contact us page, management page, user order view and payment method page. I am a front-end development framework designed with open sources Bootstrap. It makes it easy for me to make web pages the best experience on desktops, tablets and mobile phones. Therefore, I add the main function in the template, which can help me save a lot of time.</a:t>
            </a:r>
            <a:endParaRPr lang="en-MY" dirty="0"/>
          </a:p>
          <a:p>
            <a:pPr marL="0" indent="0">
              <a:buNone/>
            </a:pPr>
            <a:endParaRPr lang="en-MY" dirty="0"/>
          </a:p>
        </p:txBody>
      </p:sp>
    </p:spTree>
    <p:extLst>
      <p:ext uri="{BB962C8B-B14F-4D97-AF65-F5344CB8AC3E}">
        <p14:creationId xmlns:p14="http://schemas.microsoft.com/office/powerpoint/2010/main" val="4217621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4A30-0C5E-48DD-A591-C0797882B2F7}"/>
              </a:ext>
            </a:extLst>
          </p:cNvPr>
          <p:cNvSpPr>
            <a:spLocks noGrp="1"/>
          </p:cNvSpPr>
          <p:nvPr>
            <p:ph type="title"/>
          </p:nvPr>
        </p:nvSpPr>
        <p:spPr/>
        <p:txBody>
          <a:bodyPr/>
          <a:lstStyle/>
          <a:p>
            <a:r>
              <a:rPr lang="en-GB" dirty="0"/>
              <a:t>STAGE 4 – IMPLEMENTATION</a:t>
            </a:r>
            <a:endParaRPr lang="en-MY" dirty="0"/>
          </a:p>
        </p:txBody>
      </p:sp>
      <p:sp>
        <p:nvSpPr>
          <p:cNvPr id="3" name="Content Placeholder 2">
            <a:extLst>
              <a:ext uri="{FF2B5EF4-FFF2-40B4-BE49-F238E27FC236}">
                <a16:creationId xmlns:a16="http://schemas.microsoft.com/office/drawing/2014/main" id="{00AAB4A7-2284-4063-ACDA-8332FE9A02D1}"/>
              </a:ext>
            </a:extLst>
          </p:cNvPr>
          <p:cNvSpPr>
            <a:spLocks noGrp="1"/>
          </p:cNvSpPr>
          <p:nvPr>
            <p:ph idx="1"/>
          </p:nvPr>
        </p:nvSpPr>
        <p:spPr/>
        <p:txBody>
          <a:bodyPr/>
          <a:lstStyle/>
          <a:p>
            <a:pPr marL="0" indent="0">
              <a:buNone/>
            </a:pPr>
            <a:r>
              <a:rPr lang="en-GB" dirty="0"/>
              <a:t>In the implementation phase, I have created a database based on the database design generated during the design phase. I created this database using PHPMYADMIN. After creating the database, I have designed the module functions required by each user into this web page system. </a:t>
            </a:r>
            <a:endParaRPr lang="en-MY" dirty="0"/>
          </a:p>
        </p:txBody>
      </p:sp>
    </p:spTree>
    <p:extLst>
      <p:ext uri="{BB962C8B-B14F-4D97-AF65-F5344CB8AC3E}">
        <p14:creationId xmlns:p14="http://schemas.microsoft.com/office/powerpoint/2010/main" val="11545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2EDD8-0FB9-4AD8-9BBA-EFC584163720}"/>
              </a:ext>
            </a:extLst>
          </p:cNvPr>
          <p:cNvSpPr>
            <a:spLocks noGrp="1"/>
          </p:cNvSpPr>
          <p:nvPr>
            <p:ph type="title"/>
          </p:nvPr>
        </p:nvSpPr>
        <p:spPr/>
        <p:txBody>
          <a:bodyPr/>
          <a:lstStyle/>
          <a:p>
            <a:r>
              <a:rPr lang="en-GB" dirty="0"/>
              <a:t>STAGE 5 – TESTING</a:t>
            </a:r>
            <a:endParaRPr lang="en-MY" dirty="0"/>
          </a:p>
        </p:txBody>
      </p:sp>
      <p:sp>
        <p:nvSpPr>
          <p:cNvPr id="3" name="Content Placeholder 2">
            <a:extLst>
              <a:ext uri="{FF2B5EF4-FFF2-40B4-BE49-F238E27FC236}">
                <a16:creationId xmlns:a16="http://schemas.microsoft.com/office/drawing/2014/main" id="{E786BC59-F6E3-47E2-8BB2-4F11F55206BD}"/>
              </a:ext>
            </a:extLst>
          </p:cNvPr>
          <p:cNvSpPr>
            <a:spLocks noGrp="1"/>
          </p:cNvSpPr>
          <p:nvPr>
            <p:ph idx="1"/>
          </p:nvPr>
        </p:nvSpPr>
        <p:spPr/>
        <p:txBody>
          <a:bodyPr/>
          <a:lstStyle/>
          <a:p>
            <a:pPr marL="0" indent="0">
              <a:buNone/>
            </a:pPr>
            <a:r>
              <a:rPr lang="en-GB" dirty="0"/>
              <a:t>After designing the </a:t>
            </a:r>
            <a:r>
              <a:rPr lang="en-GB" dirty="0" err="1"/>
              <a:t>Misai</a:t>
            </a:r>
            <a:r>
              <a:rPr lang="en-GB" dirty="0"/>
              <a:t> Man e-commerce website, it has been tested as planned. The user has entered the test data according to the instructions in the test plan and checked whether the output is as expected. I have recorded if the output does not meet expectations, and then recorded it to evaluate the system. It has been ensured that the assessment will check whether the system is operating as expected. After the system check is completed, it will enter the next stage.(</a:t>
            </a:r>
            <a:endParaRPr lang="en-MY" dirty="0"/>
          </a:p>
        </p:txBody>
      </p:sp>
    </p:spTree>
    <p:extLst>
      <p:ext uri="{BB962C8B-B14F-4D97-AF65-F5344CB8AC3E}">
        <p14:creationId xmlns:p14="http://schemas.microsoft.com/office/powerpoint/2010/main" val="2524765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7514-1659-4CD1-B26E-EE3D9FCF40F0}"/>
              </a:ext>
            </a:extLst>
          </p:cNvPr>
          <p:cNvSpPr>
            <a:spLocks noGrp="1"/>
          </p:cNvSpPr>
          <p:nvPr>
            <p:ph type="title"/>
          </p:nvPr>
        </p:nvSpPr>
        <p:spPr/>
        <p:txBody>
          <a:bodyPr/>
          <a:lstStyle/>
          <a:p>
            <a:r>
              <a:rPr lang="en-GB" dirty="0"/>
              <a:t>STAGE 6 – DEPLOYMENT</a:t>
            </a:r>
            <a:endParaRPr lang="en-MY" dirty="0"/>
          </a:p>
        </p:txBody>
      </p:sp>
      <p:sp>
        <p:nvSpPr>
          <p:cNvPr id="3" name="Content Placeholder 2">
            <a:extLst>
              <a:ext uri="{FF2B5EF4-FFF2-40B4-BE49-F238E27FC236}">
                <a16:creationId xmlns:a16="http://schemas.microsoft.com/office/drawing/2014/main" id="{3C7576D5-125A-4A17-AFBB-2FDE72AE3A67}"/>
              </a:ext>
            </a:extLst>
          </p:cNvPr>
          <p:cNvSpPr>
            <a:spLocks noGrp="1"/>
          </p:cNvSpPr>
          <p:nvPr>
            <p:ph idx="1"/>
          </p:nvPr>
        </p:nvSpPr>
        <p:spPr/>
        <p:txBody>
          <a:bodyPr/>
          <a:lstStyle/>
          <a:p>
            <a:pPr marL="0" indent="0">
              <a:buNone/>
            </a:pPr>
            <a:r>
              <a:rPr lang="en-GB" dirty="0"/>
              <a:t>At this stage of deployment, the system has met the requirements of </a:t>
            </a:r>
            <a:r>
              <a:rPr lang="en-GB" dirty="0" err="1"/>
              <a:t>Misai</a:t>
            </a:r>
            <a:r>
              <a:rPr lang="en-GB" dirty="0"/>
              <a:t> Man Company customers, and the function works as expected to support users in performing tasks. The webpage system is ready to be deployed and available to users. Therefore, I record the entire development process so that the system can be easily maintained in the future. It will also help users understand how the system operates.</a:t>
            </a:r>
            <a:endParaRPr lang="en-MY" dirty="0"/>
          </a:p>
          <a:p>
            <a:pPr marL="0" indent="0">
              <a:buNone/>
            </a:pPr>
            <a:endParaRPr lang="en-MY" dirty="0"/>
          </a:p>
        </p:txBody>
      </p:sp>
    </p:spTree>
    <p:extLst>
      <p:ext uri="{BB962C8B-B14F-4D97-AF65-F5344CB8AC3E}">
        <p14:creationId xmlns:p14="http://schemas.microsoft.com/office/powerpoint/2010/main" val="994167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DE120-169E-4C51-AC23-40618A6C96D7}"/>
              </a:ext>
            </a:extLst>
          </p:cNvPr>
          <p:cNvSpPr>
            <a:spLocks noGrp="1"/>
          </p:cNvSpPr>
          <p:nvPr>
            <p:ph type="title"/>
          </p:nvPr>
        </p:nvSpPr>
        <p:spPr/>
        <p:txBody>
          <a:bodyPr/>
          <a:lstStyle/>
          <a:p>
            <a:r>
              <a:rPr lang="en-GB" dirty="0"/>
              <a:t>STAGE 7 – MAINTENANCE</a:t>
            </a:r>
            <a:endParaRPr lang="en-MY" dirty="0"/>
          </a:p>
        </p:txBody>
      </p:sp>
      <p:sp>
        <p:nvSpPr>
          <p:cNvPr id="3" name="Content Placeholder 2">
            <a:extLst>
              <a:ext uri="{FF2B5EF4-FFF2-40B4-BE49-F238E27FC236}">
                <a16:creationId xmlns:a16="http://schemas.microsoft.com/office/drawing/2014/main" id="{922360E7-C1F9-48E1-A059-C3694367A183}"/>
              </a:ext>
            </a:extLst>
          </p:cNvPr>
          <p:cNvSpPr>
            <a:spLocks noGrp="1"/>
          </p:cNvSpPr>
          <p:nvPr>
            <p:ph idx="1"/>
          </p:nvPr>
        </p:nvSpPr>
        <p:spPr/>
        <p:txBody>
          <a:bodyPr/>
          <a:lstStyle/>
          <a:p>
            <a:pPr marL="0" indent="0">
              <a:buNone/>
            </a:pPr>
            <a:r>
              <a:rPr lang="en-GB" dirty="0"/>
              <a:t>At this stage, the customer has finally used the application e-commerce web system. At this stage, changes that may be made due to changes in demand are implemented.</a:t>
            </a:r>
            <a:endParaRPr lang="en-MY" dirty="0"/>
          </a:p>
          <a:p>
            <a:pPr marL="0" indent="0">
              <a:buNone/>
            </a:pPr>
            <a:endParaRPr lang="en-MY" dirty="0"/>
          </a:p>
        </p:txBody>
      </p:sp>
    </p:spTree>
    <p:extLst>
      <p:ext uri="{BB962C8B-B14F-4D97-AF65-F5344CB8AC3E}">
        <p14:creationId xmlns:p14="http://schemas.microsoft.com/office/powerpoint/2010/main" val="3546691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3A939-577B-4E59-9C8D-755663A10AD2}"/>
              </a:ext>
            </a:extLst>
          </p:cNvPr>
          <p:cNvSpPr/>
          <p:nvPr/>
        </p:nvSpPr>
        <p:spPr>
          <a:xfrm>
            <a:off x="3482143" y="1047095"/>
            <a:ext cx="5227714"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Literature Review</a:t>
            </a:r>
          </a:p>
        </p:txBody>
      </p:sp>
    </p:spTree>
    <p:extLst>
      <p:ext uri="{BB962C8B-B14F-4D97-AF65-F5344CB8AC3E}">
        <p14:creationId xmlns:p14="http://schemas.microsoft.com/office/powerpoint/2010/main" val="1085252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8C53E1-CADD-4210-9DAE-C2C6BF11CAFA}"/>
              </a:ext>
            </a:extLst>
          </p:cNvPr>
          <p:cNvSpPr/>
          <p:nvPr/>
        </p:nvSpPr>
        <p:spPr>
          <a:xfrm>
            <a:off x="1714222" y="982132"/>
            <a:ext cx="8763553"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RESULTS AND FINDINGS</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15421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32F53-A06C-466A-97C7-1292EBCEAB6D}"/>
              </a:ext>
            </a:extLst>
          </p:cNvPr>
          <p:cNvSpPr>
            <a:spLocks noGrp="1"/>
          </p:cNvSpPr>
          <p:nvPr>
            <p:ph type="title"/>
          </p:nvPr>
        </p:nvSpPr>
        <p:spPr/>
        <p:txBody>
          <a:bodyPr/>
          <a:lstStyle/>
          <a:p>
            <a:r>
              <a:rPr lang="en-GB" dirty="0"/>
              <a:t>REQUIREMENTS GATHERING</a:t>
            </a:r>
            <a:endParaRPr lang="en-MY" dirty="0"/>
          </a:p>
        </p:txBody>
      </p:sp>
      <p:sp>
        <p:nvSpPr>
          <p:cNvPr id="3" name="Content Placeholder 2">
            <a:extLst>
              <a:ext uri="{FF2B5EF4-FFF2-40B4-BE49-F238E27FC236}">
                <a16:creationId xmlns:a16="http://schemas.microsoft.com/office/drawing/2014/main" id="{929FBDD2-0E16-45D6-8F01-2428AD914C26}"/>
              </a:ext>
            </a:extLst>
          </p:cNvPr>
          <p:cNvSpPr>
            <a:spLocks noGrp="1"/>
          </p:cNvSpPr>
          <p:nvPr>
            <p:ph idx="1"/>
          </p:nvPr>
        </p:nvSpPr>
        <p:spPr/>
        <p:txBody>
          <a:bodyPr>
            <a:normAutofit fontScale="92500" lnSpcReduction="10000"/>
          </a:bodyPr>
          <a:lstStyle/>
          <a:p>
            <a:r>
              <a:rPr lang="en-GB" dirty="0"/>
              <a:t>For my analysis in the interview Part, According to the interview part the client has set three goals to make the site a success. </a:t>
            </a:r>
          </a:p>
          <a:p>
            <a:r>
              <a:rPr lang="en-GB" dirty="0"/>
              <a:t>The first client’s goal is to increase the number of visits to the website to let more people know about our company's products. I have suggested to the client, the aesthetics of design will be an independent function section. </a:t>
            </a:r>
          </a:p>
          <a:p>
            <a:r>
              <a:rPr lang="en-GB" dirty="0"/>
              <a:t>The second goal is to increase the average order quantity of herbal tea to increase sales. </a:t>
            </a:r>
          </a:p>
          <a:p>
            <a:r>
              <a:rPr lang="en-GB" dirty="0"/>
              <a:t>Third </a:t>
            </a:r>
            <a:r>
              <a:rPr lang="en-US" altLang="zh-CN" dirty="0"/>
              <a:t>goal is</a:t>
            </a:r>
            <a:r>
              <a:rPr lang="en-GB" dirty="0"/>
              <a:t> encouraged more people to browse our website through social networking sites to increase the brand awareness of our company. </a:t>
            </a:r>
            <a:endParaRPr lang="en-MY" dirty="0"/>
          </a:p>
        </p:txBody>
      </p:sp>
    </p:spTree>
    <p:extLst>
      <p:ext uri="{BB962C8B-B14F-4D97-AF65-F5344CB8AC3E}">
        <p14:creationId xmlns:p14="http://schemas.microsoft.com/office/powerpoint/2010/main" val="376477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91185-BA56-4019-AEA1-4C67C6B18C7B}"/>
              </a:ext>
            </a:extLst>
          </p:cNvPr>
          <p:cNvSpPr>
            <a:spLocks noGrp="1"/>
          </p:cNvSpPr>
          <p:nvPr>
            <p:ph type="title"/>
          </p:nvPr>
        </p:nvSpPr>
        <p:spPr/>
        <p:txBody>
          <a:bodyPr>
            <a:normAutofit fontScale="90000"/>
          </a:bodyPr>
          <a:lstStyle/>
          <a:p>
            <a:r>
              <a:rPr lang="en-GB" dirty="0"/>
              <a:t>SYSTEM IMPLEMENTATION &amp; DEPLOYMENT</a:t>
            </a:r>
            <a:endParaRPr lang="en-MY" dirty="0"/>
          </a:p>
        </p:txBody>
      </p:sp>
      <p:sp>
        <p:nvSpPr>
          <p:cNvPr id="3" name="Content Placeholder 2">
            <a:extLst>
              <a:ext uri="{FF2B5EF4-FFF2-40B4-BE49-F238E27FC236}">
                <a16:creationId xmlns:a16="http://schemas.microsoft.com/office/drawing/2014/main" id="{C5D2C11B-4F7E-4F9B-8371-2D4CBC1BE98C}"/>
              </a:ext>
            </a:extLst>
          </p:cNvPr>
          <p:cNvSpPr>
            <a:spLocks noGrp="1"/>
          </p:cNvSpPr>
          <p:nvPr>
            <p:ph idx="1"/>
          </p:nvPr>
        </p:nvSpPr>
        <p:spPr/>
        <p:txBody>
          <a:bodyPr/>
          <a:lstStyle/>
          <a:p>
            <a:pPr marL="0" indent="0">
              <a:buNone/>
            </a:pPr>
            <a:r>
              <a:rPr lang="en-GB" dirty="0"/>
              <a:t>Bootstrap template :</a:t>
            </a:r>
          </a:p>
          <a:p>
            <a:pPr marL="0" indent="0">
              <a:buNone/>
            </a:pPr>
            <a:r>
              <a:rPr lang="en-GB" dirty="0"/>
              <a:t>The original web design page is not very beautiful, so I used bootstrap to encapsulate the front end briefly, so that the page I wrote is more beautiful. The role of bootstrap can be without the premise of art You can also design beautiful front-end pages. Bootstrap is a front-end framework for rapid development of web applications and websites. Bootstrap is based on HTML, CSS, JAVASCRIPT.</a:t>
            </a:r>
            <a:endParaRPr lang="en-MY" dirty="0"/>
          </a:p>
        </p:txBody>
      </p:sp>
    </p:spTree>
    <p:extLst>
      <p:ext uri="{BB962C8B-B14F-4D97-AF65-F5344CB8AC3E}">
        <p14:creationId xmlns:p14="http://schemas.microsoft.com/office/powerpoint/2010/main" val="3834723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A3D2-C2CB-409A-B87D-E0B69C0A36B4}"/>
              </a:ext>
            </a:extLst>
          </p:cNvPr>
          <p:cNvSpPr>
            <a:spLocks noGrp="1"/>
          </p:cNvSpPr>
          <p:nvPr>
            <p:ph type="title"/>
          </p:nvPr>
        </p:nvSpPr>
        <p:spPr/>
        <p:txBody>
          <a:bodyPr>
            <a:normAutofit fontScale="90000"/>
          </a:bodyPr>
          <a:lstStyle/>
          <a:p>
            <a:r>
              <a:rPr lang="en-GB" dirty="0"/>
              <a:t>Bootstrap template </a:t>
            </a:r>
            <a:br>
              <a:rPr lang="en-GB" dirty="0"/>
            </a:br>
            <a:endParaRPr lang="en-MY" dirty="0"/>
          </a:p>
        </p:txBody>
      </p:sp>
      <p:pic>
        <p:nvPicPr>
          <p:cNvPr id="4" name="image41.png" descr="https://lh5.googleusercontent.com/ZAGZIAgt7H-qFe9IQ0WX8w9h_khaucN956xrbdSAgkRO64yLX87f8BUFFTEJwY7TtBGTHlt3CyHw580I1v9zQLh6POeU-3sikj5b7I_sEzaE5H7ThPZAy2xFnJ65a2E6wjKDQ3o">
            <a:extLst>
              <a:ext uri="{FF2B5EF4-FFF2-40B4-BE49-F238E27FC236}">
                <a16:creationId xmlns:a16="http://schemas.microsoft.com/office/drawing/2014/main" id="{4D55994A-1742-4D40-9C07-6A8EBD528DCA}"/>
              </a:ext>
            </a:extLst>
          </p:cNvPr>
          <p:cNvPicPr/>
          <p:nvPr/>
        </p:nvPicPr>
        <p:blipFill>
          <a:blip r:embed="rId2"/>
          <a:srcRect/>
          <a:stretch>
            <a:fillRect/>
          </a:stretch>
        </p:blipFill>
        <p:spPr>
          <a:xfrm>
            <a:off x="1295402" y="2800350"/>
            <a:ext cx="4389118" cy="2533650"/>
          </a:xfrm>
          <a:prstGeom prst="rect">
            <a:avLst/>
          </a:prstGeom>
          <a:ln w="9525">
            <a:solidFill>
              <a:srgbClr val="000000"/>
            </a:solidFill>
            <a:prstDash val="solid"/>
          </a:ln>
        </p:spPr>
      </p:pic>
      <p:pic>
        <p:nvPicPr>
          <p:cNvPr id="6" name="image6.png">
            <a:extLst>
              <a:ext uri="{FF2B5EF4-FFF2-40B4-BE49-F238E27FC236}">
                <a16:creationId xmlns:a16="http://schemas.microsoft.com/office/drawing/2014/main" id="{44A66BB7-2B04-4922-A4C8-BABA86883DD0}"/>
              </a:ext>
            </a:extLst>
          </p:cNvPr>
          <p:cNvPicPr/>
          <p:nvPr/>
        </p:nvPicPr>
        <p:blipFill>
          <a:blip r:embed="rId3"/>
          <a:srcRect/>
          <a:stretch>
            <a:fillRect/>
          </a:stretch>
        </p:blipFill>
        <p:spPr>
          <a:xfrm>
            <a:off x="5895975" y="2495550"/>
            <a:ext cx="5276850" cy="3530600"/>
          </a:xfrm>
          <a:prstGeom prst="rect">
            <a:avLst/>
          </a:prstGeom>
          <a:ln>
            <a:solidFill>
              <a:schemeClr val="accent1"/>
            </a:solidFill>
          </a:ln>
        </p:spPr>
      </p:pic>
    </p:spTree>
    <p:extLst>
      <p:ext uri="{BB962C8B-B14F-4D97-AF65-F5344CB8AC3E}">
        <p14:creationId xmlns:p14="http://schemas.microsoft.com/office/powerpoint/2010/main" val="1872779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FB0EF-59C8-4D23-8D52-B736DE77D767}"/>
              </a:ext>
            </a:extLst>
          </p:cNvPr>
          <p:cNvSpPr>
            <a:spLocks noGrp="1"/>
          </p:cNvSpPr>
          <p:nvPr>
            <p:ph type="title"/>
          </p:nvPr>
        </p:nvSpPr>
        <p:spPr/>
        <p:txBody>
          <a:bodyPr>
            <a:normAutofit fontScale="90000"/>
          </a:bodyPr>
          <a:lstStyle/>
          <a:p>
            <a:r>
              <a:rPr lang="en-GB" dirty="0"/>
              <a:t>Create index file</a:t>
            </a:r>
            <a:br>
              <a:rPr lang="en-GB" dirty="0"/>
            </a:br>
            <a:endParaRPr lang="en-MY" dirty="0"/>
          </a:p>
        </p:txBody>
      </p:sp>
      <p:sp>
        <p:nvSpPr>
          <p:cNvPr id="3" name="Content Placeholder 2">
            <a:extLst>
              <a:ext uri="{FF2B5EF4-FFF2-40B4-BE49-F238E27FC236}">
                <a16:creationId xmlns:a16="http://schemas.microsoft.com/office/drawing/2014/main" id="{71F6E717-B77D-4637-87CF-DDC9E3DF03F9}"/>
              </a:ext>
            </a:extLst>
          </p:cNvPr>
          <p:cNvSpPr>
            <a:spLocks noGrp="1"/>
          </p:cNvSpPr>
          <p:nvPr>
            <p:ph idx="1"/>
          </p:nvPr>
        </p:nvSpPr>
        <p:spPr>
          <a:xfrm>
            <a:off x="1295401" y="2556932"/>
            <a:ext cx="4800599" cy="3318936"/>
          </a:xfrm>
        </p:spPr>
        <p:txBody>
          <a:bodyPr>
            <a:normAutofit lnSpcReduction="10000"/>
          </a:bodyPr>
          <a:lstStyle/>
          <a:p>
            <a:pPr marL="0" indent="0">
              <a:buNone/>
            </a:pPr>
            <a:r>
              <a:rPr lang="en-GB" dirty="0"/>
              <a:t>The </a:t>
            </a:r>
            <a:r>
              <a:rPr lang="en-GB" dirty="0" err="1"/>
              <a:t>index.php</a:t>
            </a:r>
            <a:r>
              <a:rPr lang="en-GB" dirty="0"/>
              <a:t> file is the homepage of a website developed in PHP. The default index page of the website. If the URL does not enter a webpage, the network will automatically output this file as the page you see. .php is an extension of a web page written in a web programming language, similar to .html.</a:t>
            </a:r>
            <a:endParaRPr lang="en-MY" dirty="0"/>
          </a:p>
        </p:txBody>
      </p:sp>
      <p:pic>
        <p:nvPicPr>
          <p:cNvPr id="5" name="image9.png">
            <a:extLst>
              <a:ext uri="{FF2B5EF4-FFF2-40B4-BE49-F238E27FC236}">
                <a16:creationId xmlns:a16="http://schemas.microsoft.com/office/drawing/2014/main" id="{AE757FCC-374E-4EA3-842C-E7D4E47801A2}"/>
              </a:ext>
            </a:extLst>
          </p:cNvPr>
          <p:cNvPicPr/>
          <p:nvPr/>
        </p:nvPicPr>
        <p:blipFill>
          <a:blip r:embed="rId2"/>
          <a:srcRect/>
          <a:stretch>
            <a:fillRect/>
          </a:stretch>
        </p:blipFill>
        <p:spPr>
          <a:xfrm>
            <a:off x="6263640" y="2580637"/>
            <a:ext cx="4800598" cy="3589869"/>
          </a:xfrm>
          <a:prstGeom prst="rect">
            <a:avLst/>
          </a:prstGeom>
          <a:ln>
            <a:solidFill>
              <a:schemeClr val="accent1"/>
            </a:solidFill>
          </a:ln>
        </p:spPr>
      </p:pic>
    </p:spTree>
    <p:extLst>
      <p:ext uri="{BB962C8B-B14F-4D97-AF65-F5344CB8AC3E}">
        <p14:creationId xmlns:p14="http://schemas.microsoft.com/office/powerpoint/2010/main" val="2619264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637C6-5ABF-4B10-BF44-D0D6A845CAB3}"/>
              </a:ext>
            </a:extLst>
          </p:cNvPr>
          <p:cNvSpPr>
            <a:spLocks noGrp="1"/>
          </p:cNvSpPr>
          <p:nvPr>
            <p:ph type="title"/>
          </p:nvPr>
        </p:nvSpPr>
        <p:spPr/>
        <p:txBody>
          <a:bodyPr/>
          <a:lstStyle/>
          <a:p>
            <a:r>
              <a:rPr lang="en-GB" dirty="0"/>
              <a:t>Build the database </a:t>
            </a:r>
            <a:endParaRPr lang="en-MY" dirty="0"/>
          </a:p>
        </p:txBody>
      </p:sp>
      <p:sp>
        <p:nvSpPr>
          <p:cNvPr id="3" name="Content Placeholder 2">
            <a:extLst>
              <a:ext uri="{FF2B5EF4-FFF2-40B4-BE49-F238E27FC236}">
                <a16:creationId xmlns:a16="http://schemas.microsoft.com/office/drawing/2014/main" id="{597471F8-0865-40DE-B320-34B1D6858D5A}"/>
              </a:ext>
            </a:extLst>
          </p:cNvPr>
          <p:cNvSpPr>
            <a:spLocks noGrp="1"/>
          </p:cNvSpPr>
          <p:nvPr>
            <p:ph idx="1"/>
          </p:nvPr>
        </p:nvSpPr>
        <p:spPr/>
        <p:txBody>
          <a:bodyPr>
            <a:normAutofit fontScale="92500" lnSpcReduction="10000"/>
          </a:bodyPr>
          <a:lstStyle/>
          <a:p>
            <a:pPr marL="0" indent="0">
              <a:buNone/>
            </a:pPr>
            <a:r>
              <a:rPr lang="en-GB" dirty="0"/>
              <a:t>I created a database in phpMyAdmin. I named the database name setting "delicious", where various tables will be added to save the data. The database can help me design the functions of most e-commerce databases. For example, one of the most important tasks of a database is to track and manage transactions. It aims to track every order and the detailed information needed to help </a:t>
            </a:r>
            <a:r>
              <a:rPr lang="en-GB" dirty="0" err="1"/>
              <a:t>Misai</a:t>
            </a:r>
            <a:r>
              <a:rPr lang="en-GB" dirty="0"/>
              <a:t> Man process the transaction. Processing orders requires a lot of data. This feature dominates most e-commerce databases. Another important database function is to organize products. Depending on the store, it may have thousands of products, each with different styles and styles. Organizing this combination of products and options is a key function of an e-commerce database.</a:t>
            </a:r>
            <a:endParaRPr lang="en-MY" dirty="0"/>
          </a:p>
          <a:p>
            <a:pPr marL="0" indent="0">
              <a:buNone/>
            </a:pPr>
            <a:endParaRPr lang="en-MY" dirty="0"/>
          </a:p>
        </p:txBody>
      </p:sp>
    </p:spTree>
    <p:extLst>
      <p:ext uri="{BB962C8B-B14F-4D97-AF65-F5344CB8AC3E}">
        <p14:creationId xmlns:p14="http://schemas.microsoft.com/office/powerpoint/2010/main" val="1827812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5EF0E-6EBE-4BB8-A934-9D43084F623E}"/>
              </a:ext>
            </a:extLst>
          </p:cNvPr>
          <p:cNvSpPr>
            <a:spLocks noGrp="1"/>
          </p:cNvSpPr>
          <p:nvPr>
            <p:ph type="title"/>
          </p:nvPr>
        </p:nvSpPr>
        <p:spPr/>
        <p:txBody>
          <a:bodyPr/>
          <a:lstStyle/>
          <a:p>
            <a:r>
              <a:rPr lang="en-GB" dirty="0"/>
              <a:t>Build the database </a:t>
            </a:r>
            <a:endParaRPr lang="en-MY" dirty="0"/>
          </a:p>
        </p:txBody>
      </p:sp>
      <p:sp>
        <p:nvSpPr>
          <p:cNvPr id="3" name="Content Placeholder 2">
            <a:extLst>
              <a:ext uri="{FF2B5EF4-FFF2-40B4-BE49-F238E27FC236}">
                <a16:creationId xmlns:a16="http://schemas.microsoft.com/office/drawing/2014/main" id="{F7109751-B8A6-4421-822A-125736BCA4EB}"/>
              </a:ext>
            </a:extLst>
          </p:cNvPr>
          <p:cNvSpPr>
            <a:spLocks noGrp="1"/>
          </p:cNvSpPr>
          <p:nvPr>
            <p:ph idx="1"/>
          </p:nvPr>
        </p:nvSpPr>
        <p:spPr>
          <a:xfrm>
            <a:off x="1066800" y="5671820"/>
            <a:ext cx="14843761" cy="2446868"/>
          </a:xfrm>
        </p:spPr>
        <p:txBody>
          <a:bodyPr>
            <a:normAutofit/>
          </a:bodyPr>
          <a:lstStyle/>
          <a:p>
            <a:pPr marL="0" indent="0">
              <a:buNone/>
            </a:pPr>
            <a:r>
              <a:rPr lang="en-GB" sz="2000" dirty="0"/>
              <a:t>These table is built to store product name, code, image and price. And build the contact table.</a:t>
            </a:r>
            <a:endParaRPr lang="en-MY" sz="2000" dirty="0"/>
          </a:p>
        </p:txBody>
      </p:sp>
      <p:pic>
        <p:nvPicPr>
          <p:cNvPr id="4" name="image25.png">
            <a:extLst>
              <a:ext uri="{FF2B5EF4-FFF2-40B4-BE49-F238E27FC236}">
                <a16:creationId xmlns:a16="http://schemas.microsoft.com/office/drawing/2014/main" id="{0D4C2993-BB06-4025-82A4-664D470A799E}"/>
              </a:ext>
            </a:extLst>
          </p:cNvPr>
          <p:cNvPicPr/>
          <p:nvPr/>
        </p:nvPicPr>
        <p:blipFill>
          <a:blip r:embed="rId2"/>
          <a:srcRect/>
          <a:stretch>
            <a:fillRect/>
          </a:stretch>
        </p:blipFill>
        <p:spPr>
          <a:xfrm>
            <a:off x="1066800" y="2587412"/>
            <a:ext cx="5276851" cy="2999318"/>
          </a:xfrm>
          <a:prstGeom prst="rect">
            <a:avLst/>
          </a:prstGeom>
          <a:ln>
            <a:solidFill>
              <a:schemeClr val="accent1"/>
            </a:solidFill>
          </a:ln>
        </p:spPr>
      </p:pic>
      <p:pic>
        <p:nvPicPr>
          <p:cNvPr id="7" name="image40.png">
            <a:extLst>
              <a:ext uri="{FF2B5EF4-FFF2-40B4-BE49-F238E27FC236}">
                <a16:creationId xmlns:a16="http://schemas.microsoft.com/office/drawing/2014/main" id="{0D95AA82-FEFD-4FA3-AF67-6F6671021F73}"/>
              </a:ext>
            </a:extLst>
          </p:cNvPr>
          <p:cNvPicPr/>
          <p:nvPr/>
        </p:nvPicPr>
        <p:blipFill>
          <a:blip r:embed="rId3"/>
          <a:srcRect/>
          <a:stretch>
            <a:fillRect/>
          </a:stretch>
        </p:blipFill>
        <p:spPr>
          <a:xfrm>
            <a:off x="6616065" y="2587412"/>
            <a:ext cx="4829175" cy="2999318"/>
          </a:xfrm>
          <a:prstGeom prst="rect">
            <a:avLst/>
          </a:prstGeom>
          <a:ln>
            <a:solidFill>
              <a:schemeClr val="accent1"/>
            </a:solidFill>
          </a:ln>
        </p:spPr>
      </p:pic>
    </p:spTree>
    <p:extLst>
      <p:ext uri="{BB962C8B-B14F-4D97-AF65-F5344CB8AC3E}">
        <p14:creationId xmlns:p14="http://schemas.microsoft.com/office/powerpoint/2010/main" val="1938632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976F-7C95-45BE-9031-D919C44FBC2F}"/>
              </a:ext>
            </a:extLst>
          </p:cNvPr>
          <p:cNvSpPr>
            <a:spLocks noGrp="1"/>
          </p:cNvSpPr>
          <p:nvPr>
            <p:ph type="title"/>
          </p:nvPr>
        </p:nvSpPr>
        <p:spPr/>
        <p:txBody>
          <a:bodyPr>
            <a:normAutofit fontScale="90000"/>
          </a:bodyPr>
          <a:lstStyle/>
          <a:p>
            <a:r>
              <a:rPr lang="en-GB" dirty="0"/>
              <a:t>Create a file to connect the “delicious” database </a:t>
            </a:r>
            <a:endParaRPr lang="en-MY" dirty="0"/>
          </a:p>
        </p:txBody>
      </p:sp>
      <p:pic>
        <p:nvPicPr>
          <p:cNvPr id="4" name="image8.png">
            <a:extLst>
              <a:ext uri="{FF2B5EF4-FFF2-40B4-BE49-F238E27FC236}">
                <a16:creationId xmlns:a16="http://schemas.microsoft.com/office/drawing/2014/main" id="{6B47818B-7986-4DA6-97EA-FEBE5B490BDC}"/>
              </a:ext>
            </a:extLst>
          </p:cNvPr>
          <p:cNvPicPr/>
          <p:nvPr/>
        </p:nvPicPr>
        <p:blipFill>
          <a:blip r:embed="rId2"/>
          <a:srcRect/>
          <a:stretch>
            <a:fillRect/>
          </a:stretch>
        </p:blipFill>
        <p:spPr>
          <a:xfrm>
            <a:off x="1249682" y="2514600"/>
            <a:ext cx="5276850" cy="3657600"/>
          </a:xfrm>
          <a:prstGeom prst="rect">
            <a:avLst/>
          </a:prstGeom>
          <a:ln>
            <a:solidFill>
              <a:schemeClr val="accent1"/>
            </a:solidFill>
          </a:ln>
        </p:spPr>
      </p:pic>
      <p:sp>
        <p:nvSpPr>
          <p:cNvPr id="7" name="TextBox 6">
            <a:extLst>
              <a:ext uri="{FF2B5EF4-FFF2-40B4-BE49-F238E27FC236}">
                <a16:creationId xmlns:a16="http://schemas.microsoft.com/office/drawing/2014/main" id="{B9FA14B4-0422-4AE9-ADD7-B13519DB152A}"/>
              </a:ext>
            </a:extLst>
          </p:cNvPr>
          <p:cNvSpPr txBox="1"/>
          <p:nvPr/>
        </p:nvSpPr>
        <p:spPr>
          <a:xfrm>
            <a:off x="7132320" y="3322321"/>
            <a:ext cx="3581398" cy="2031325"/>
          </a:xfrm>
          <a:prstGeom prst="rect">
            <a:avLst/>
          </a:prstGeom>
          <a:noFill/>
        </p:spPr>
        <p:txBody>
          <a:bodyPr wrap="square" rtlCol="0">
            <a:spAutoFit/>
          </a:bodyPr>
          <a:lstStyle/>
          <a:p>
            <a:r>
              <a:rPr lang="en-GB" dirty="0"/>
              <a:t>I have created the “</a:t>
            </a:r>
            <a:r>
              <a:rPr lang="en-GB" dirty="0" err="1"/>
              <a:t>dbcontroller.php</a:t>
            </a:r>
            <a:r>
              <a:rPr lang="en-GB" dirty="0"/>
              <a:t>” file to connect the database. If I fill in details of database </a:t>
            </a:r>
            <a:r>
              <a:rPr lang="en-GB" dirty="0" err="1"/>
              <a:t>username,password</a:t>
            </a:r>
            <a:r>
              <a:rPr lang="en-GB" dirty="0"/>
              <a:t>, hostname and database name the this file will direct connect my database. </a:t>
            </a:r>
            <a:endParaRPr lang="en-MY" dirty="0"/>
          </a:p>
          <a:p>
            <a:endParaRPr lang="en-MY" dirty="0"/>
          </a:p>
        </p:txBody>
      </p:sp>
    </p:spTree>
    <p:extLst>
      <p:ext uri="{BB962C8B-B14F-4D97-AF65-F5344CB8AC3E}">
        <p14:creationId xmlns:p14="http://schemas.microsoft.com/office/powerpoint/2010/main" val="3805053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35C7-18D6-4E57-B15D-99E2AE1C4F21}"/>
              </a:ext>
            </a:extLst>
          </p:cNvPr>
          <p:cNvSpPr>
            <a:spLocks noGrp="1"/>
          </p:cNvSpPr>
          <p:nvPr>
            <p:ph type="title"/>
          </p:nvPr>
        </p:nvSpPr>
        <p:spPr/>
        <p:txBody>
          <a:bodyPr>
            <a:normAutofit fontScale="90000"/>
          </a:bodyPr>
          <a:lstStyle/>
          <a:p>
            <a:r>
              <a:rPr lang="en-GB" dirty="0"/>
              <a:t>Show the current date time in the Main Page </a:t>
            </a:r>
            <a:endParaRPr lang="en-MY" dirty="0"/>
          </a:p>
        </p:txBody>
      </p:sp>
      <p:sp>
        <p:nvSpPr>
          <p:cNvPr id="3" name="Content Placeholder 2">
            <a:extLst>
              <a:ext uri="{FF2B5EF4-FFF2-40B4-BE49-F238E27FC236}">
                <a16:creationId xmlns:a16="http://schemas.microsoft.com/office/drawing/2014/main" id="{6C6B72DC-9BCA-4A83-86E9-D2B88B953B17}"/>
              </a:ext>
            </a:extLst>
          </p:cNvPr>
          <p:cNvSpPr>
            <a:spLocks noGrp="1"/>
          </p:cNvSpPr>
          <p:nvPr>
            <p:ph idx="1"/>
          </p:nvPr>
        </p:nvSpPr>
        <p:spPr>
          <a:xfrm>
            <a:off x="1516380" y="5405966"/>
            <a:ext cx="9159240" cy="2904068"/>
          </a:xfrm>
        </p:spPr>
        <p:txBody>
          <a:bodyPr/>
          <a:lstStyle/>
          <a:p>
            <a:pPr marL="0" indent="0">
              <a:buNone/>
            </a:pPr>
            <a:r>
              <a:rPr lang="en-GB" dirty="0"/>
              <a:t>I have created the current date time to show in the dashboard,  the new Date(); coding can get the current date time .</a:t>
            </a:r>
            <a:endParaRPr lang="en-MY" dirty="0"/>
          </a:p>
          <a:p>
            <a:pPr marL="0" indent="0">
              <a:buNone/>
            </a:pPr>
            <a:endParaRPr lang="en-MY" dirty="0"/>
          </a:p>
        </p:txBody>
      </p:sp>
      <p:pic>
        <p:nvPicPr>
          <p:cNvPr id="4" name="image46.png">
            <a:extLst>
              <a:ext uri="{FF2B5EF4-FFF2-40B4-BE49-F238E27FC236}">
                <a16:creationId xmlns:a16="http://schemas.microsoft.com/office/drawing/2014/main" id="{9CDC04DA-C1F4-4F0A-959E-4E4F1530709C}"/>
              </a:ext>
            </a:extLst>
          </p:cNvPr>
          <p:cNvPicPr/>
          <p:nvPr/>
        </p:nvPicPr>
        <p:blipFill>
          <a:blip r:embed="rId2"/>
          <a:srcRect/>
          <a:stretch>
            <a:fillRect/>
          </a:stretch>
        </p:blipFill>
        <p:spPr>
          <a:xfrm>
            <a:off x="5743575" y="2556932"/>
            <a:ext cx="5276850" cy="2697480"/>
          </a:xfrm>
          <a:prstGeom prst="rect">
            <a:avLst/>
          </a:prstGeom>
          <a:ln>
            <a:solidFill>
              <a:schemeClr val="accent1"/>
            </a:solidFill>
          </a:ln>
        </p:spPr>
      </p:pic>
      <p:pic>
        <p:nvPicPr>
          <p:cNvPr id="5" name="image10.png">
            <a:extLst>
              <a:ext uri="{FF2B5EF4-FFF2-40B4-BE49-F238E27FC236}">
                <a16:creationId xmlns:a16="http://schemas.microsoft.com/office/drawing/2014/main" id="{A7B7C8BD-9AD1-4FD4-843B-264FB14F97B9}"/>
              </a:ext>
            </a:extLst>
          </p:cNvPr>
          <p:cNvPicPr/>
          <p:nvPr/>
        </p:nvPicPr>
        <p:blipFill>
          <a:blip r:embed="rId3"/>
          <a:srcRect/>
          <a:stretch>
            <a:fillRect/>
          </a:stretch>
        </p:blipFill>
        <p:spPr>
          <a:xfrm>
            <a:off x="1325882" y="2448347"/>
            <a:ext cx="3895725" cy="2914650"/>
          </a:xfrm>
          <a:prstGeom prst="rect">
            <a:avLst/>
          </a:prstGeom>
          <a:ln/>
        </p:spPr>
      </p:pic>
    </p:spTree>
    <p:extLst>
      <p:ext uri="{BB962C8B-B14F-4D97-AF65-F5344CB8AC3E}">
        <p14:creationId xmlns:p14="http://schemas.microsoft.com/office/powerpoint/2010/main" val="1335766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8BD16-929E-4BEA-80D1-0CC75CADE969}"/>
              </a:ext>
            </a:extLst>
          </p:cNvPr>
          <p:cNvSpPr>
            <a:spLocks noGrp="1"/>
          </p:cNvSpPr>
          <p:nvPr>
            <p:ph type="title"/>
          </p:nvPr>
        </p:nvSpPr>
        <p:spPr/>
        <p:txBody>
          <a:bodyPr/>
          <a:lstStyle/>
          <a:p>
            <a:r>
              <a:rPr lang="en-GB" dirty="0"/>
              <a:t>Create social media link </a:t>
            </a:r>
            <a:endParaRPr lang="en-MY" dirty="0"/>
          </a:p>
        </p:txBody>
      </p:sp>
      <p:sp>
        <p:nvSpPr>
          <p:cNvPr id="3" name="Content Placeholder 2">
            <a:extLst>
              <a:ext uri="{FF2B5EF4-FFF2-40B4-BE49-F238E27FC236}">
                <a16:creationId xmlns:a16="http://schemas.microsoft.com/office/drawing/2014/main" id="{14CBF694-CF88-4A74-AE6C-B634F83BFDD3}"/>
              </a:ext>
            </a:extLst>
          </p:cNvPr>
          <p:cNvSpPr>
            <a:spLocks noGrp="1"/>
          </p:cNvSpPr>
          <p:nvPr>
            <p:ph idx="1"/>
          </p:nvPr>
        </p:nvSpPr>
        <p:spPr>
          <a:xfrm>
            <a:off x="1295401" y="2556932"/>
            <a:ext cx="4389119" cy="3318936"/>
          </a:xfrm>
        </p:spPr>
        <p:txBody>
          <a:bodyPr/>
          <a:lstStyle/>
          <a:p>
            <a:pPr marL="0" indent="0">
              <a:buNone/>
            </a:pPr>
            <a:r>
              <a:rPr lang="en-GB" dirty="0"/>
              <a:t>I have added the </a:t>
            </a:r>
            <a:r>
              <a:rPr lang="en-GB" dirty="0" err="1"/>
              <a:t>Misai</a:t>
            </a:r>
            <a:r>
              <a:rPr lang="en-GB" dirty="0"/>
              <a:t> Man social media Facebook icon in the dashboard, this is the way to let the customers to get more updated information for the </a:t>
            </a:r>
            <a:r>
              <a:rPr lang="en-GB" dirty="0" err="1"/>
              <a:t>Misai</a:t>
            </a:r>
            <a:r>
              <a:rPr lang="en-GB" dirty="0"/>
              <a:t> Man company. Below is my coding:</a:t>
            </a:r>
            <a:endParaRPr lang="en-MY" dirty="0"/>
          </a:p>
          <a:p>
            <a:pPr marL="0" indent="0">
              <a:buNone/>
            </a:pPr>
            <a:endParaRPr lang="en-MY" dirty="0"/>
          </a:p>
        </p:txBody>
      </p:sp>
      <p:pic>
        <p:nvPicPr>
          <p:cNvPr id="4" name="image2.png">
            <a:extLst>
              <a:ext uri="{FF2B5EF4-FFF2-40B4-BE49-F238E27FC236}">
                <a16:creationId xmlns:a16="http://schemas.microsoft.com/office/drawing/2014/main" id="{181376AD-CD31-4B50-AAFC-24E9B90F4913}"/>
              </a:ext>
            </a:extLst>
          </p:cNvPr>
          <p:cNvPicPr/>
          <p:nvPr/>
        </p:nvPicPr>
        <p:blipFill>
          <a:blip r:embed="rId2"/>
          <a:srcRect/>
          <a:stretch>
            <a:fillRect/>
          </a:stretch>
        </p:blipFill>
        <p:spPr>
          <a:xfrm>
            <a:off x="819150" y="4765041"/>
            <a:ext cx="5276850" cy="1422400"/>
          </a:xfrm>
          <a:prstGeom prst="rect">
            <a:avLst/>
          </a:prstGeom>
          <a:ln/>
        </p:spPr>
      </p:pic>
      <p:pic>
        <p:nvPicPr>
          <p:cNvPr id="5" name="image47.png" descr="https://lh3.googleusercontent.com/Okxc6DyK-CZcuFDEjSzDVo60H-giWomQshMFfnkm4dc8713eEpo119FOduL_ovQaG2m-PbMyS1i2hfWQJ3UQQpP-_3Vt0aE4pXB1KzaJW4XI9RaK3ReK3axuCmdKsNnlqxeQ11Y">
            <a:extLst>
              <a:ext uri="{FF2B5EF4-FFF2-40B4-BE49-F238E27FC236}">
                <a16:creationId xmlns:a16="http://schemas.microsoft.com/office/drawing/2014/main" id="{89D8BB75-215B-4800-A747-C685402CBBF7}"/>
              </a:ext>
            </a:extLst>
          </p:cNvPr>
          <p:cNvPicPr/>
          <p:nvPr/>
        </p:nvPicPr>
        <p:blipFill>
          <a:blip r:embed="rId3"/>
          <a:srcRect/>
          <a:stretch>
            <a:fillRect/>
          </a:stretch>
        </p:blipFill>
        <p:spPr>
          <a:xfrm>
            <a:off x="6080760" y="2556932"/>
            <a:ext cx="5276850" cy="1612900"/>
          </a:xfrm>
          <a:prstGeom prst="rect">
            <a:avLst/>
          </a:prstGeom>
          <a:ln w="9525">
            <a:solidFill>
              <a:srgbClr val="000000"/>
            </a:solidFill>
            <a:prstDash val="solid"/>
          </a:ln>
        </p:spPr>
      </p:pic>
      <p:pic>
        <p:nvPicPr>
          <p:cNvPr id="6" name="image18.png" descr="https://lh4.googleusercontent.com/KkBKRcfzvoxpMQUoIwcc1JW8xA83dmNOAV0ix8226m8zhyLrlu_edR27pL23zxmUqMSj4NHQuKja0eAcIukv0BOqhh8aeS0Cep755s5rVnQ4dRZrEp1EuT41rDZBEfYm5DVFpBw">
            <a:extLst>
              <a:ext uri="{FF2B5EF4-FFF2-40B4-BE49-F238E27FC236}">
                <a16:creationId xmlns:a16="http://schemas.microsoft.com/office/drawing/2014/main" id="{EA67B386-C5BA-4E50-A59B-4F0CE83255B5}"/>
              </a:ext>
            </a:extLst>
          </p:cNvPr>
          <p:cNvPicPr/>
          <p:nvPr/>
        </p:nvPicPr>
        <p:blipFill>
          <a:blip r:embed="rId4"/>
          <a:srcRect/>
          <a:stretch>
            <a:fillRect/>
          </a:stretch>
        </p:blipFill>
        <p:spPr>
          <a:xfrm>
            <a:off x="6160770" y="4440765"/>
            <a:ext cx="5421629" cy="1612900"/>
          </a:xfrm>
          <a:prstGeom prst="rect">
            <a:avLst/>
          </a:prstGeom>
          <a:ln w="9525">
            <a:solidFill>
              <a:srgbClr val="000000"/>
            </a:solidFill>
            <a:prstDash val="solid"/>
          </a:ln>
        </p:spPr>
      </p:pic>
    </p:spTree>
    <p:extLst>
      <p:ext uri="{BB962C8B-B14F-4D97-AF65-F5344CB8AC3E}">
        <p14:creationId xmlns:p14="http://schemas.microsoft.com/office/powerpoint/2010/main" val="2747296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617B-7E54-4054-81DA-4B94C1B79F4C}"/>
              </a:ext>
            </a:extLst>
          </p:cNvPr>
          <p:cNvSpPr>
            <a:spLocks noGrp="1"/>
          </p:cNvSpPr>
          <p:nvPr>
            <p:ph type="title"/>
          </p:nvPr>
        </p:nvSpPr>
        <p:spPr/>
        <p:txBody>
          <a:bodyPr>
            <a:normAutofit fontScale="90000"/>
          </a:bodyPr>
          <a:lstStyle/>
          <a:p>
            <a:r>
              <a:rPr lang="en-GB" dirty="0"/>
              <a:t>COMPARISON WITH OPEN SOURCE AND CLOSED SOURCE</a:t>
            </a:r>
            <a:endParaRPr lang="en-MY" dirty="0"/>
          </a:p>
        </p:txBody>
      </p:sp>
      <p:sp>
        <p:nvSpPr>
          <p:cNvPr id="3" name="Content Placeholder 2">
            <a:extLst>
              <a:ext uri="{FF2B5EF4-FFF2-40B4-BE49-F238E27FC236}">
                <a16:creationId xmlns:a16="http://schemas.microsoft.com/office/drawing/2014/main" id="{C3B192E8-A6BF-4E28-BC36-C55E4C66E43F}"/>
              </a:ext>
            </a:extLst>
          </p:cNvPr>
          <p:cNvSpPr>
            <a:spLocks noGrp="1"/>
          </p:cNvSpPr>
          <p:nvPr>
            <p:ph idx="1"/>
          </p:nvPr>
        </p:nvSpPr>
        <p:spPr/>
        <p:txBody>
          <a:bodyPr/>
          <a:lstStyle/>
          <a:p>
            <a:pPr marL="0" indent="0">
              <a:buNone/>
            </a:pPr>
            <a:r>
              <a:rPr lang="en-GB" dirty="0"/>
              <a:t>Open source code, which refers to a software release model. General software can only obtain binary executable files that have been compiled, and usually only the author or copyright owner of the software owns the original code of the program. Some software authors will disclose the source code, which is called "source code disclosure", but this does not necessarily meet the definition and conditions of "open source code", because the author may set restrictions on the source code disclosure, such as Restrict objects that can read the source code, restrict derivatives, etc</a:t>
            </a:r>
            <a:endParaRPr lang="en-MY" dirty="0"/>
          </a:p>
        </p:txBody>
      </p:sp>
    </p:spTree>
    <p:extLst>
      <p:ext uri="{BB962C8B-B14F-4D97-AF65-F5344CB8AC3E}">
        <p14:creationId xmlns:p14="http://schemas.microsoft.com/office/powerpoint/2010/main" val="234803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E80DF-9E77-4975-A75C-178DC10DCB62}"/>
              </a:ext>
            </a:extLst>
          </p:cNvPr>
          <p:cNvSpPr>
            <a:spLocks noGrp="1"/>
          </p:cNvSpPr>
          <p:nvPr>
            <p:ph type="title"/>
          </p:nvPr>
        </p:nvSpPr>
        <p:spPr/>
        <p:txBody>
          <a:bodyPr/>
          <a:lstStyle/>
          <a:p>
            <a:r>
              <a:rPr lang="en-GB" dirty="0"/>
              <a:t>Create contact form </a:t>
            </a:r>
            <a:endParaRPr lang="en-MY" dirty="0"/>
          </a:p>
        </p:txBody>
      </p:sp>
      <p:sp>
        <p:nvSpPr>
          <p:cNvPr id="3" name="Content Placeholder 2">
            <a:extLst>
              <a:ext uri="{FF2B5EF4-FFF2-40B4-BE49-F238E27FC236}">
                <a16:creationId xmlns:a16="http://schemas.microsoft.com/office/drawing/2014/main" id="{CD1BDDB1-D1BB-47C8-8348-D4C353703F58}"/>
              </a:ext>
            </a:extLst>
          </p:cNvPr>
          <p:cNvSpPr>
            <a:spLocks noGrp="1"/>
          </p:cNvSpPr>
          <p:nvPr>
            <p:ph idx="1"/>
          </p:nvPr>
        </p:nvSpPr>
        <p:spPr>
          <a:xfrm>
            <a:off x="1295401" y="2556932"/>
            <a:ext cx="4800599" cy="3318936"/>
          </a:xfrm>
        </p:spPr>
        <p:txBody>
          <a:bodyPr>
            <a:normAutofit/>
          </a:bodyPr>
          <a:lstStyle/>
          <a:p>
            <a:pPr marL="0" indent="0">
              <a:buNone/>
            </a:pPr>
            <a:r>
              <a:rPr lang="en-GB" sz="2000" dirty="0"/>
              <a:t>I have added a module for contact. It can let the visitors directly send the message to the </a:t>
            </a:r>
            <a:r>
              <a:rPr lang="en-GB" sz="2000" dirty="0" err="1"/>
              <a:t>Misai</a:t>
            </a:r>
            <a:r>
              <a:rPr lang="en-GB" sz="2000" dirty="0"/>
              <a:t> Man Herbal Tea company by the administrator.</a:t>
            </a:r>
            <a:endParaRPr lang="en-MY" sz="2000" dirty="0"/>
          </a:p>
        </p:txBody>
      </p:sp>
      <p:pic>
        <p:nvPicPr>
          <p:cNvPr id="4" name="image11.png" descr="https://lh4.googleusercontent.com/OG4fw0YdRoiJ6GjwiDfx_Exm5-KKO1R84FBYRWHweyNJaUDEXqAeNaDpHymSMNglIWNdecF8S0AbqmakO0fJcPU1hCW4-3VmqQpJqy88anzUeN_zv6ZooLT4IsVrBwDObbIlpMs">
            <a:extLst>
              <a:ext uri="{FF2B5EF4-FFF2-40B4-BE49-F238E27FC236}">
                <a16:creationId xmlns:a16="http://schemas.microsoft.com/office/drawing/2014/main" id="{B69DB03C-20E7-4F1B-9D00-53A810D9DBF9}"/>
              </a:ext>
            </a:extLst>
          </p:cNvPr>
          <p:cNvPicPr/>
          <p:nvPr/>
        </p:nvPicPr>
        <p:blipFill>
          <a:blip r:embed="rId2"/>
          <a:srcRect/>
          <a:stretch>
            <a:fillRect/>
          </a:stretch>
        </p:blipFill>
        <p:spPr>
          <a:xfrm>
            <a:off x="838201" y="3861858"/>
            <a:ext cx="5000625" cy="2317750"/>
          </a:xfrm>
          <a:prstGeom prst="rect">
            <a:avLst/>
          </a:prstGeom>
          <a:ln w="9525">
            <a:solidFill>
              <a:srgbClr val="000000"/>
            </a:solidFill>
            <a:prstDash val="solid"/>
          </a:ln>
        </p:spPr>
      </p:pic>
      <p:pic>
        <p:nvPicPr>
          <p:cNvPr id="5" name="image36.png">
            <a:extLst>
              <a:ext uri="{FF2B5EF4-FFF2-40B4-BE49-F238E27FC236}">
                <a16:creationId xmlns:a16="http://schemas.microsoft.com/office/drawing/2014/main" id="{7535E43F-EA18-4B33-8535-DBF01375A939}"/>
              </a:ext>
            </a:extLst>
          </p:cNvPr>
          <p:cNvPicPr/>
          <p:nvPr/>
        </p:nvPicPr>
        <p:blipFill>
          <a:blip r:embed="rId3"/>
          <a:srcRect/>
          <a:stretch>
            <a:fillRect/>
          </a:stretch>
        </p:blipFill>
        <p:spPr>
          <a:xfrm>
            <a:off x="6096000" y="2692400"/>
            <a:ext cx="5276850" cy="3183468"/>
          </a:xfrm>
          <a:prstGeom prst="rect">
            <a:avLst/>
          </a:prstGeom>
          <a:ln>
            <a:solidFill>
              <a:schemeClr val="accent1"/>
            </a:solidFill>
          </a:ln>
        </p:spPr>
      </p:pic>
    </p:spTree>
    <p:extLst>
      <p:ext uri="{BB962C8B-B14F-4D97-AF65-F5344CB8AC3E}">
        <p14:creationId xmlns:p14="http://schemas.microsoft.com/office/powerpoint/2010/main" val="2705059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C8C43-C613-411B-B827-AFAC5F0409CE}"/>
              </a:ext>
            </a:extLst>
          </p:cNvPr>
          <p:cNvSpPr>
            <a:spLocks noGrp="1"/>
          </p:cNvSpPr>
          <p:nvPr>
            <p:ph type="title"/>
          </p:nvPr>
        </p:nvSpPr>
        <p:spPr/>
        <p:txBody>
          <a:bodyPr/>
          <a:lstStyle/>
          <a:p>
            <a:r>
              <a:rPr lang="en-MY" dirty="0"/>
              <a:t>Save contact SQL functions</a:t>
            </a:r>
          </a:p>
        </p:txBody>
      </p:sp>
      <p:pic>
        <p:nvPicPr>
          <p:cNvPr id="4" name="image24.png">
            <a:extLst>
              <a:ext uri="{FF2B5EF4-FFF2-40B4-BE49-F238E27FC236}">
                <a16:creationId xmlns:a16="http://schemas.microsoft.com/office/drawing/2014/main" id="{2CE128B2-896D-462F-A6C8-D5A005F1AE71}"/>
              </a:ext>
            </a:extLst>
          </p:cNvPr>
          <p:cNvPicPr/>
          <p:nvPr/>
        </p:nvPicPr>
        <p:blipFill>
          <a:blip r:embed="rId2"/>
          <a:srcRect/>
          <a:stretch>
            <a:fillRect/>
          </a:stretch>
        </p:blipFill>
        <p:spPr>
          <a:xfrm>
            <a:off x="819150" y="2910840"/>
            <a:ext cx="5276850" cy="2286000"/>
          </a:xfrm>
          <a:prstGeom prst="rect">
            <a:avLst/>
          </a:prstGeom>
          <a:ln>
            <a:solidFill>
              <a:schemeClr val="accent1"/>
            </a:solidFill>
          </a:ln>
        </p:spPr>
      </p:pic>
      <p:pic>
        <p:nvPicPr>
          <p:cNvPr id="5" name="image17.png">
            <a:extLst>
              <a:ext uri="{FF2B5EF4-FFF2-40B4-BE49-F238E27FC236}">
                <a16:creationId xmlns:a16="http://schemas.microsoft.com/office/drawing/2014/main" id="{6B482E31-C3D0-4180-B0BB-493FDD2A5693}"/>
              </a:ext>
            </a:extLst>
          </p:cNvPr>
          <p:cNvPicPr/>
          <p:nvPr/>
        </p:nvPicPr>
        <p:blipFill>
          <a:blip r:embed="rId3"/>
          <a:srcRect/>
          <a:stretch>
            <a:fillRect/>
          </a:stretch>
        </p:blipFill>
        <p:spPr>
          <a:xfrm>
            <a:off x="6309360" y="2788920"/>
            <a:ext cx="5276850" cy="2529840"/>
          </a:xfrm>
          <a:prstGeom prst="rect">
            <a:avLst/>
          </a:prstGeom>
          <a:ln>
            <a:solidFill>
              <a:schemeClr val="accent1"/>
            </a:solidFill>
          </a:ln>
        </p:spPr>
      </p:pic>
    </p:spTree>
    <p:extLst>
      <p:ext uri="{BB962C8B-B14F-4D97-AF65-F5344CB8AC3E}">
        <p14:creationId xmlns:p14="http://schemas.microsoft.com/office/powerpoint/2010/main" val="1538220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D207E-D1CB-4E02-AD68-06DA5972485F}"/>
              </a:ext>
            </a:extLst>
          </p:cNvPr>
          <p:cNvSpPr>
            <a:spLocks noGrp="1"/>
          </p:cNvSpPr>
          <p:nvPr>
            <p:ph type="title"/>
          </p:nvPr>
        </p:nvSpPr>
        <p:spPr/>
        <p:txBody>
          <a:bodyPr/>
          <a:lstStyle/>
          <a:p>
            <a:r>
              <a:rPr lang="en-GB" dirty="0"/>
              <a:t>Create contact form </a:t>
            </a:r>
            <a:endParaRPr lang="en-MY" dirty="0"/>
          </a:p>
        </p:txBody>
      </p:sp>
      <p:sp>
        <p:nvSpPr>
          <p:cNvPr id="3" name="Content Placeholder 2">
            <a:extLst>
              <a:ext uri="{FF2B5EF4-FFF2-40B4-BE49-F238E27FC236}">
                <a16:creationId xmlns:a16="http://schemas.microsoft.com/office/drawing/2014/main" id="{E64672DB-87C3-4B7C-9E42-C629ABD593FE}"/>
              </a:ext>
            </a:extLst>
          </p:cNvPr>
          <p:cNvSpPr>
            <a:spLocks noGrp="1"/>
          </p:cNvSpPr>
          <p:nvPr>
            <p:ph idx="1"/>
          </p:nvPr>
        </p:nvSpPr>
        <p:spPr>
          <a:xfrm>
            <a:off x="1295401" y="2556932"/>
            <a:ext cx="3992879" cy="3318936"/>
          </a:xfrm>
        </p:spPr>
        <p:txBody>
          <a:bodyPr/>
          <a:lstStyle/>
          <a:p>
            <a:pPr marL="0" indent="0">
              <a:buNone/>
            </a:pPr>
            <a:r>
              <a:rPr lang="en-GB" dirty="0"/>
              <a:t>After the visitors click the “send” button to send the message, it will bring the visitor to the next page, it means they have successfully sent the message. After that, the visitors can click the “Back to home” to back the homepage.</a:t>
            </a:r>
            <a:endParaRPr lang="en-MY" dirty="0"/>
          </a:p>
          <a:p>
            <a:pPr marL="0" indent="0">
              <a:buNone/>
            </a:pPr>
            <a:endParaRPr lang="en-MY" dirty="0"/>
          </a:p>
        </p:txBody>
      </p:sp>
      <p:pic>
        <p:nvPicPr>
          <p:cNvPr id="4" name="image27.png">
            <a:extLst>
              <a:ext uri="{FF2B5EF4-FFF2-40B4-BE49-F238E27FC236}">
                <a16:creationId xmlns:a16="http://schemas.microsoft.com/office/drawing/2014/main" id="{51F42D95-023F-422F-9DD0-04E80072E46E}"/>
              </a:ext>
            </a:extLst>
          </p:cNvPr>
          <p:cNvPicPr/>
          <p:nvPr/>
        </p:nvPicPr>
        <p:blipFill>
          <a:blip r:embed="rId2"/>
          <a:srcRect/>
          <a:stretch>
            <a:fillRect/>
          </a:stretch>
        </p:blipFill>
        <p:spPr>
          <a:xfrm>
            <a:off x="5619748" y="3141980"/>
            <a:ext cx="5276850" cy="1752600"/>
          </a:xfrm>
          <a:prstGeom prst="rect">
            <a:avLst/>
          </a:prstGeom>
          <a:ln>
            <a:solidFill>
              <a:schemeClr val="accent1"/>
            </a:solidFill>
          </a:ln>
        </p:spPr>
      </p:pic>
    </p:spTree>
    <p:extLst>
      <p:ext uri="{BB962C8B-B14F-4D97-AF65-F5344CB8AC3E}">
        <p14:creationId xmlns:p14="http://schemas.microsoft.com/office/powerpoint/2010/main" val="3838754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9F31F-EA60-4813-A638-35DA91FAB233}"/>
              </a:ext>
            </a:extLst>
          </p:cNvPr>
          <p:cNvSpPr>
            <a:spLocks noGrp="1"/>
          </p:cNvSpPr>
          <p:nvPr>
            <p:ph type="title"/>
          </p:nvPr>
        </p:nvSpPr>
        <p:spPr/>
        <p:txBody>
          <a:bodyPr/>
          <a:lstStyle/>
          <a:p>
            <a:r>
              <a:rPr lang="en-GB" dirty="0"/>
              <a:t>Create shopping cart </a:t>
            </a:r>
            <a:endParaRPr lang="en-MY" dirty="0"/>
          </a:p>
        </p:txBody>
      </p:sp>
      <p:sp>
        <p:nvSpPr>
          <p:cNvPr id="3" name="Content Placeholder 2">
            <a:extLst>
              <a:ext uri="{FF2B5EF4-FFF2-40B4-BE49-F238E27FC236}">
                <a16:creationId xmlns:a16="http://schemas.microsoft.com/office/drawing/2014/main" id="{0FCF2E4B-4674-42FA-B83F-1A6AD2E02E02}"/>
              </a:ext>
            </a:extLst>
          </p:cNvPr>
          <p:cNvSpPr>
            <a:spLocks noGrp="1"/>
          </p:cNvSpPr>
          <p:nvPr>
            <p:ph idx="1"/>
          </p:nvPr>
        </p:nvSpPr>
        <p:spPr>
          <a:xfrm>
            <a:off x="1295401" y="2556932"/>
            <a:ext cx="4404359" cy="3318936"/>
          </a:xfrm>
        </p:spPr>
        <p:txBody>
          <a:bodyPr>
            <a:normAutofit lnSpcReduction="10000"/>
          </a:bodyPr>
          <a:lstStyle/>
          <a:p>
            <a:pPr marL="0" indent="0">
              <a:buNone/>
            </a:pPr>
            <a:r>
              <a:rPr lang="en-GB" dirty="0"/>
              <a:t>I have created a shopping cart module to let the visitor buy the company </a:t>
            </a:r>
            <a:r>
              <a:rPr lang="en-GB" dirty="0" err="1"/>
              <a:t>Misai</a:t>
            </a:r>
            <a:r>
              <a:rPr lang="en-GB" dirty="0"/>
              <a:t> Man product. And this module, first I’ve created the </a:t>
            </a:r>
            <a:r>
              <a:rPr lang="en-GB" dirty="0" err="1"/>
              <a:t>simple_php_shopping_cart</a:t>
            </a:r>
            <a:r>
              <a:rPr lang="en-GB" dirty="0"/>
              <a:t> folder. Inside the folder, contain a product-images folder to store product image, style.css file to design the shopping cart view.</a:t>
            </a:r>
            <a:endParaRPr lang="en-MY" dirty="0"/>
          </a:p>
          <a:p>
            <a:pPr marL="0" indent="0">
              <a:buNone/>
            </a:pPr>
            <a:endParaRPr lang="en-MY" dirty="0"/>
          </a:p>
        </p:txBody>
      </p:sp>
      <p:pic>
        <p:nvPicPr>
          <p:cNvPr id="4" name="image29.png">
            <a:extLst>
              <a:ext uri="{FF2B5EF4-FFF2-40B4-BE49-F238E27FC236}">
                <a16:creationId xmlns:a16="http://schemas.microsoft.com/office/drawing/2014/main" id="{3B9F21DA-9F9E-4D7A-AE8F-8CC6DA0D41A2}"/>
              </a:ext>
            </a:extLst>
          </p:cNvPr>
          <p:cNvPicPr/>
          <p:nvPr/>
        </p:nvPicPr>
        <p:blipFill>
          <a:blip r:embed="rId2"/>
          <a:srcRect/>
          <a:stretch>
            <a:fillRect/>
          </a:stretch>
        </p:blipFill>
        <p:spPr>
          <a:xfrm>
            <a:off x="5699760" y="2752090"/>
            <a:ext cx="5276850" cy="2451100"/>
          </a:xfrm>
          <a:prstGeom prst="rect">
            <a:avLst/>
          </a:prstGeom>
          <a:ln/>
        </p:spPr>
      </p:pic>
    </p:spTree>
    <p:extLst>
      <p:ext uri="{BB962C8B-B14F-4D97-AF65-F5344CB8AC3E}">
        <p14:creationId xmlns:p14="http://schemas.microsoft.com/office/powerpoint/2010/main" val="4153153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6BA0D-648C-42E8-818A-E004C53682B3}"/>
              </a:ext>
            </a:extLst>
          </p:cNvPr>
          <p:cNvSpPr>
            <a:spLocks noGrp="1"/>
          </p:cNvSpPr>
          <p:nvPr>
            <p:ph type="title"/>
          </p:nvPr>
        </p:nvSpPr>
        <p:spPr/>
        <p:txBody>
          <a:bodyPr/>
          <a:lstStyle/>
          <a:p>
            <a:r>
              <a:rPr lang="en-MY" dirty="0"/>
              <a:t>Store Product Images Folder</a:t>
            </a:r>
          </a:p>
        </p:txBody>
      </p:sp>
      <p:pic>
        <p:nvPicPr>
          <p:cNvPr id="4" name="image30.png">
            <a:extLst>
              <a:ext uri="{FF2B5EF4-FFF2-40B4-BE49-F238E27FC236}">
                <a16:creationId xmlns:a16="http://schemas.microsoft.com/office/drawing/2014/main" id="{F1FE887A-8A97-482A-B770-ED2AEF62ED7A}"/>
              </a:ext>
            </a:extLst>
          </p:cNvPr>
          <p:cNvPicPr/>
          <p:nvPr/>
        </p:nvPicPr>
        <p:blipFill>
          <a:blip r:embed="rId2"/>
          <a:srcRect/>
          <a:stretch>
            <a:fillRect/>
          </a:stretch>
        </p:blipFill>
        <p:spPr>
          <a:xfrm>
            <a:off x="3320415" y="2822788"/>
            <a:ext cx="5276850" cy="2946400"/>
          </a:xfrm>
          <a:prstGeom prst="rect">
            <a:avLst/>
          </a:prstGeom>
          <a:ln>
            <a:solidFill>
              <a:schemeClr val="accent1"/>
            </a:solidFill>
          </a:ln>
        </p:spPr>
      </p:pic>
    </p:spTree>
    <p:extLst>
      <p:ext uri="{BB962C8B-B14F-4D97-AF65-F5344CB8AC3E}">
        <p14:creationId xmlns:p14="http://schemas.microsoft.com/office/powerpoint/2010/main" val="53561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826F7-A264-48AE-AB8D-26201BA89F5C}"/>
              </a:ext>
            </a:extLst>
          </p:cNvPr>
          <p:cNvSpPr>
            <a:spLocks noGrp="1"/>
          </p:cNvSpPr>
          <p:nvPr>
            <p:ph type="title"/>
          </p:nvPr>
        </p:nvSpPr>
        <p:spPr/>
        <p:txBody>
          <a:bodyPr/>
          <a:lstStyle/>
          <a:p>
            <a:r>
              <a:rPr lang="en-US" dirty="0"/>
              <a:t>Array to get the product</a:t>
            </a:r>
            <a:endParaRPr lang="en-MY" dirty="0"/>
          </a:p>
        </p:txBody>
      </p:sp>
      <p:sp>
        <p:nvSpPr>
          <p:cNvPr id="3" name="Content Placeholder 2">
            <a:extLst>
              <a:ext uri="{FF2B5EF4-FFF2-40B4-BE49-F238E27FC236}">
                <a16:creationId xmlns:a16="http://schemas.microsoft.com/office/drawing/2014/main" id="{197FEC66-4EC3-422F-B82A-E6CD31C187C1}"/>
              </a:ext>
            </a:extLst>
          </p:cNvPr>
          <p:cNvSpPr>
            <a:spLocks noGrp="1"/>
          </p:cNvSpPr>
          <p:nvPr>
            <p:ph idx="1"/>
          </p:nvPr>
        </p:nvSpPr>
        <p:spPr>
          <a:xfrm>
            <a:off x="1295401" y="2556932"/>
            <a:ext cx="4434839" cy="3318936"/>
          </a:xfrm>
        </p:spPr>
        <p:txBody>
          <a:bodyPr>
            <a:normAutofit fontScale="92500" lnSpcReduction="20000"/>
          </a:bodyPr>
          <a:lstStyle/>
          <a:p>
            <a:pPr marL="0" indent="0">
              <a:buNone/>
            </a:pPr>
            <a:r>
              <a:rPr lang="en-GB" dirty="0"/>
              <a:t>I open a new file name as </a:t>
            </a:r>
            <a:r>
              <a:rPr lang="en-GB" dirty="0" err="1"/>
              <a:t>receipe-post.php</a:t>
            </a:r>
            <a:r>
              <a:rPr lang="en-GB" dirty="0"/>
              <a:t>, in this file I write the code to make the shopping cart functions work. Below is my coding will explain more:</a:t>
            </a:r>
          </a:p>
          <a:p>
            <a:pPr marL="0" indent="0">
              <a:buNone/>
            </a:pPr>
            <a:r>
              <a:rPr lang="en-GB" dirty="0"/>
              <a:t>Below the coding , first will connect the database and make it an array to get the product from visitors selected by the product, it will determine how many product the visitors selected. </a:t>
            </a:r>
            <a:endParaRPr lang="en-MY" dirty="0"/>
          </a:p>
          <a:p>
            <a:pPr marL="0" indent="0">
              <a:buNone/>
            </a:pPr>
            <a:endParaRPr lang="en-MY" dirty="0"/>
          </a:p>
        </p:txBody>
      </p:sp>
      <p:pic>
        <p:nvPicPr>
          <p:cNvPr id="4" name="image21.png">
            <a:extLst>
              <a:ext uri="{FF2B5EF4-FFF2-40B4-BE49-F238E27FC236}">
                <a16:creationId xmlns:a16="http://schemas.microsoft.com/office/drawing/2014/main" id="{3E96F2BF-B232-4036-B165-F8D298FE28E4}"/>
              </a:ext>
            </a:extLst>
          </p:cNvPr>
          <p:cNvPicPr/>
          <p:nvPr/>
        </p:nvPicPr>
        <p:blipFill>
          <a:blip r:embed="rId2"/>
          <a:srcRect/>
          <a:stretch>
            <a:fillRect/>
          </a:stretch>
        </p:blipFill>
        <p:spPr>
          <a:xfrm>
            <a:off x="6096000" y="2556932"/>
            <a:ext cx="5276850" cy="3117428"/>
          </a:xfrm>
          <a:prstGeom prst="rect">
            <a:avLst/>
          </a:prstGeom>
          <a:ln>
            <a:solidFill>
              <a:schemeClr val="accent1"/>
            </a:solidFill>
          </a:ln>
        </p:spPr>
      </p:pic>
    </p:spTree>
    <p:extLst>
      <p:ext uri="{BB962C8B-B14F-4D97-AF65-F5344CB8AC3E}">
        <p14:creationId xmlns:p14="http://schemas.microsoft.com/office/powerpoint/2010/main" val="2935162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E032-4CE7-4845-8C53-1D09A47190D4}"/>
              </a:ext>
            </a:extLst>
          </p:cNvPr>
          <p:cNvSpPr>
            <a:spLocks noGrp="1"/>
          </p:cNvSpPr>
          <p:nvPr>
            <p:ph type="title"/>
          </p:nvPr>
        </p:nvSpPr>
        <p:spPr/>
        <p:txBody>
          <a:bodyPr/>
          <a:lstStyle/>
          <a:p>
            <a:r>
              <a:rPr lang="en-US" dirty="0"/>
              <a:t>Remove the product in the cart</a:t>
            </a:r>
            <a:endParaRPr lang="en-MY" dirty="0"/>
          </a:p>
        </p:txBody>
      </p:sp>
      <p:sp>
        <p:nvSpPr>
          <p:cNvPr id="3" name="Content Placeholder 2">
            <a:extLst>
              <a:ext uri="{FF2B5EF4-FFF2-40B4-BE49-F238E27FC236}">
                <a16:creationId xmlns:a16="http://schemas.microsoft.com/office/drawing/2014/main" id="{C811A577-2CCB-4D24-8752-94EFE8806F0D}"/>
              </a:ext>
            </a:extLst>
          </p:cNvPr>
          <p:cNvSpPr>
            <a:spLocks noGrp="1"/>
          </p:cNvSpPr>
          <p:nvPr>
            <p:ph idx="1"/>
          </p:nvPr>
        </p:nvSpPr>
        <p:spPr>
          <a:xfrm>
            <a:off x="1295401" y="2804160"/>
            <a:ext cx="2621279" cy="3459480"/>
          </a:xfrm>
        </p:spPr>
        <p:txBody>
          <a:bodyPr/>
          <a:lstStyle/>
          <a:p>
            <a:pPr marL="0" indent="0">
              <a:buNone/>
            </a:pPr>
            <a:r>
              <a:rPr lang="en-GB" dirty="0"/>
              <a:t>Below the code is shown visitors can remove what they selected from the products in the cart.</a:t>
            </a:r>
            <a:endParaRPr lang="en-MY" dirty="0"/>
          </a:p>
          <a:p>
            <a:pPr marL="0" indent="0">
              <a:buNone/>
            </a:pPr>
            <a:endParaRPr lang="en-MY" dirty="0"/>
          </a:p>
        </p:txBody>
      </p:sp>
      <p:pic>
        <p:nvPicPr>
          <p:cNvPr id="5" name="image34.png">
            <a:extLst>
              <a:ext uri="{FF2B5EF4-FFF2-40B4-BE49-F238E27FC236}">
                <a16:creationId xmlns:a16="http://schemas.microsoft.com/office/drawing/2014/main" id="{5218B3DB-E90D-403E-AEB6-A0C9AB336BA0}"/>
              </a:ext>
            </a:extLst>
          </p:cNvPr>
          <p:cNvPicPr/>
          <p:nvPr/>
        </p:nvPicPr>
        <p:blipFill>
          <a:blip r:embed="rId2"/>
          <a:srcRect/>
          <a:stretch>
            <a:fillRect/>
          </a:stretch>
        </p:blipFill>
        <p:spPr>
          <a:xfrm>
            <a:off x="4128134" y="2678852"/>
            <a:ext cx="6646543" cy="2975188"/>
          </a:xfrm>
          <a:prstGeom prst="rect">
            <a:avLst/>
          </a:prstGeom>
          <a:ln>
            <a:solidFill>
              <a:schemeClr val="accent1"/>
            </a:solidFill>
          </a:ln>
        </p:spPr>
      </p:pic>
    </p:spTree>
    <p:extLst>
      <p:ext uri="{BB962C8B-B14F-4D97-AF65-F5344CB8AC3E}">
        <p14:creationId xmlns:p14="http://schemas.microsoft.com/office/powerpoint/2010/main" val="4095960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26A8-A0D1-4FC9-A2F9-8DA6D7E24D73}"/>
              </a:ext>
            </a:extLst>
          </p:cNvPr>
          <p:cNvSpPr>
            <a:spLocks noGrp="1"/>
          </p:cNvSpPr>
          <p:nvPr>
            <p:ph type="title"/>
          </p:nvPr>
        </p:nvSpPr>
        <p:spPr/>
        <p:txBody>
          <a:bodyPr/>
          <a:lstStyle/>
          <a:p>
            <a:r>
              <a:rPr lang="en-MY" dirty="0"/>
              <a:t>Table Shopping Cart</a:t>
            </a:r>
          </a:p>
        </p:txBody>
      </p:sp>
      <p:sp>
        <p:nvSpPr>
          <p:cNvPr id="3" name="Content Placeholder 2">
            <a:extLst>
              <a:ext uri="{FF2B5EF4-FFF2-40B4-BE49-F238E27FC236}">
                <a16:creationId xmlns:a16="http://schemas.microsoft.com/office/drawing/2014/main" id="{8E14CB96-623C-495F-981A-2B160AB0D279}"/>
              </a:ext>
            </a:extLst>
          </p:cNvPr>
          <p:cNvSpPr>
            <a:spLocks noGrp="1"/>
          </p:cNvSpPr>
          <p:nvPr>
            <p:ph idx="1"/>
          </p:nvPr>
        </p:nvSpPr>
        <p:spPr>
          <a:xfrm>
            <a:off x="1295401" y="3056468"/>
            <a:ext cx="3914774" cy="2819400"/>
          </a:xfrm>
        </p:spPr>
        <p:txBody>
          <a:bodyPr/>
          <a:lstStyle/>
          <a:p>
            <a:pPr marL="0" indent="0">
              <a:buNone/>
            </a:pPr>
            <a:r>
              <a:rPr lang="en-GB" dirty="0"/>
              <a:t>The coding is shown the table for visitors who have selected the product according to the product amount</a:t>
            </a:r>
            <a:endParaRPr lang="en-MY" dirty="0"/>
          </a:p>
        </p:txBody>
      </p:sp>
      <p:pic>
        <p:nvPicPr>
          <p:cNvPr id="5" name="image15.png">
            <a:extLst>
              <a:ext uri="{FF2B5EF4-FFF2-40B4-BE49-F238E27FC236}">
                <a16:creationId xmlns:a16="http://schemas.microsoft.com/office/drawing/2014/main" id="{BCBEF425-E92D-4D92-8719-95CDFC1D7379}"/>
              </a:ext>
            </a:extLst>
          </p:cNvPr>
          <p:cNvPicPr/>
          <p:nvPr/>
        </p:nvPicPr>
        <p:blipFill>
          <a:blip r:embed="rId2"/>
          <a:srcRect/>
          <a:stretch>
            <a:fillRect/>
          </a:stretch>
        </p:blipFill>
        <p:spPr>
          <a:xfrm>
            <a:off x="5210175" y="2806700"/>
            <a:ext cx="5276850" cy="2819400"/>
          </a:xfrm>
          <a:prstGeom prst="rect">
            <a:avLst/>
          </a:prstGeom>
          <a:ln>
            <a:solidFill>
              <a:schemeClr val="accent1"/>
            </a:solidFill>
          </a:ln>
        </p:spPr>
      </p:pic>
    </p:spTree>
    <p:extLst>
      <p:ext uri="{BB962C8B-B14F-4D97-AF65-F5344CB8AC3E}">
        <p14:creationId xmlns:p14="http://schemas.microsoft.com/office/powerpoint/2010/main" val="8721428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22D84-B159-4450-B9F7-9B7C64D36BB3}"/>
              </a:ext>
            </a:extLst>
          </p:cNvPr>
          <p:cNvSpPr>
            <a:spLocks noGrp="1"/>
          </p:cNvSpPr>
          <p:nvPr>
            <p:ph type="title"/>
          </p:nvPr>
        </p:nvSpPr>
        <p:spPr/>
        <p:txBody>
          <a:bodyPr/>
          <a:lstStyle/>
          <a:p>
            <a:r>
              <a:rPr lang="en-US" dirty="0"/>
              <a:t>Output of Table Shopping Cart</a:t>
            </a:r>
            <a:endParaRPr lang="en-MY" dirty="0"/>
          </a:p>
        </p:txBody>
      </p:sp>
      <p:pic>
        <p:nvPicPr>
          <p:cNvPr id="4" name="image42.png">
            <a:extLst>
              <a:ext uri="{FF2B5EF4-FFF2-40B4-BE49-F238E27FC236}">
                <a16:creationId xmlns:a16="http://schemas.microsoft.com/office/drawing/2014/main" id="{D10BA9D4-9F53-4B44-9036-1983F7266DC5}"/>
              </a:ext>
            </a:extLst>
          </p:cNvPr>
          <p:cNvPicPr/>
          <p:nvPr/>
        </p:nvPicPr>
        <p:blipFill>
          <a:blip r:embed="rId2"/>
          <a:srcRect/>
          <a:stretch>
            <a:fillRect/>
          </a:stretch>
        </p:blipFill>
        <p:spPr>
          <a:xfrm>
            <a:off x="1781174" y="2637367"/>
            <a:ext cx="8292465" cy="3175000"/>
          </a:xfrm>
          <a:prstGeom prst="rect">
            <a:avLst/>
          </a:prstGeom>
          <a:ln>
            <a:solidFill>
              <a:schemeClr val="accent1"/>
            </a:solidFill>
          </a:ln>
        </p:spPr>
      </p:pic>
    </p:spTree>
    <p:extLst>
      <p:ext uri="{BB962C8B-B14F-4D97-AF65-F5344CB8AC3E}">
        <p14:creationId xmlns:p14="http://schemas.microsoft.com/office/powerpoint/2010/main" val="4025915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84BB3-1905-4E3A-9CCE-FBE1FBC01CB7}"/>
              </a:ext>
            </a:extLst>
          </p:cNvPr>
          <p:cNvSpPr>
            <a:spLocks noGrp="1"/>
          </p:cNvSpPr>
          <p:nvPr>
            <p:ph type="title"/>
          </p:nvPr>
        </p:nvSpPr>
        <p:spPr/>
        <p:txBody>
          <a:bodyPr/>
          <a:lstStyle/>
          <a:p>
            <a:r>
              <a:rPr lang="en-US" dirty="0"/>
              <a:t>The calculation total price and quantity</a:t>
            </a:r>
            <a:endParaRPr lang="en-MY" dirty="0"/>
          </a:p>
        </p:txBody>
      </p:sp>
      <p:pic>
        <p:nvPicPr>
          <p:cNvPr id="4" name="image12.png">
            <a:extLst>
              <a:ext uri="{FF2B5EF4-FFF2-40B4-BE49-F238E27FC236}">
                <a16:creationId xmlns:a16="http://schemas.microsoft.com/office/drawing/2014/main" id="{87DEBB8B-96D9-4E46-8918-566FFB18703B}"/>
              </a:ext>
            </a:extLst>
          </p:cNvPr>
          <p:cNvPicPr/>
          <p:nvPr/>
        </p:nvPicPr>
        <p:blipFill>
          <a:blip r:embed="rId2"/>
          <a:srcRect/>
          <a:stretch>
            <a:fillRect/>
          </a:stretch>
        </p:blipFill>
        <p:spPr>
          <a:xfrm>
            <a:off x="5179694" y="3035302"/>
            <a:ext cx="5945505" cy="2390138"/>
          </a:xfrm>
          <a:prstGeom prst="rect">
            <a:avLst/>
          </a:prstGeom>
          <a:ln>
            <a:solidFill>
              <a:schemeClr val="accent1"/>
            </a:solidFill>
          </a:ln>
        </p:spPr>
      </p:pic>
      <p:sp>
        <p:nvSpPr>
          <p:cNvPr id="5" name="TextBox 4">
            <a:extLst>
              <a:ext uri="{FF2B5EF4-FFF2-40B4-BE49-F238E27FC236}">
                <a16:creationId xmlns:a16="http://schemas.microsoft.com/office/drawing/2014/main" id="{7EDE3B90-5541-4A17-B799-0D707A989269}"/>
              </a:ext>
            </a:extLst>
          </p:cNvPr>
          <p:cNvSpPr txBox="1"/>
          <p:nvPr/>
        </p:nvSpPr>
        <p:spPr>
          <a:xfrm>
            <a:off x="1478280" y="3462622"/>
            <a:ext cx="3291840" cy="1200329"/>
          </a:xfrm>
          <a:prstGeom prst="rect">
            <a:avLst/>
          </a:prstGeom>
          <a:noFill/>
        </p:spPr>
        <p:txBody>
          <a:bodyPr wrap="square" rtlCol="0">
            <a:spAutoFit/>
          </a:bodyPr>
          <a:lstStyle/>
          <a:p>
            <a:r>
              <a:rPr lang="en-GB" dirty="0"/>
              <a:t>The coding is shown to calculate the total of the products price and quantity, if the cart is empty, it will show the visitors know is emptied.</a:t>
            </a:r>
            <a:endParaRPr lang="en-MY" dirty="0"/>
          </a:p>
        </p:txBody>
      </p:sp>
    </p:spTree>
    <p:extLst>
      <p:ext uri="{BB962C8B-B14F-4D97-AF65-F5344CB8AC3E}">
        <p14:creationId xmlns:p14="http://schemas.microsoft.com/office/powerpoint/2010/main" val="41600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C70FD-6A65-4064-AD96-705EE4CC4D32}"/>
              </a:ext>
            </a:extLst>
          </p:cNvPr>
          <p:cNvSpPr>
            <a:spLocks noGrp="1"/>
          </p:cNvSpPr>
          <p:nvPr>
            <p:ph type="title"/>
          </p:nvPr>
        </p:nvSpPr>
        <p:spPr/>
        <p:txBody>
          <a:bodyPr>
            <a:normAutofit fontScale="90000"/>
          </a:bodyPr>
          <a:lstStyle/>
          <a:p>
            <a:r>
              <a:rPr lang="en-GB" dirty="0"/>
              <a:t>COMPARISON WITH OPEN SOURCE AND CLOSED SOURCE</a:t>
            </a:r>
            <a:endParaRPr lang="en-MY" dirty="0"/>
          </a:p>
        </p:txBody>
      </p:sp>
      <p:sp>
        <p:nvSpPr>
          <p:cNvPr id="3" name="Content Placeholder 2">
            <a:extLst>
              <a:ext uri="{FF2B5EF4-FFF2-40B4-BE49-F238E27FC236}">
                <a16:creationId xmlns:a16="http://schemas.microsoft.com/office/drawing/2014/main" id="{DE8BC6ED-7CE7-4AF0-B514-3931AD1A4AF7}"/>
              </a:ext>
            </a:extLst>
          </p:cNvPr>
          <p:cNvSpPr>
            <a:spLocks noGrp="1"/>
          </p:cNvSpPr>
          <p:nvPr>
            <p:ph idx="1"/>
          </p:nvPr>
        </p:nvSpPr>
        <p:spPr/>
        <p:txBody>
          <a:bodyPr>
            <a:normAutofit fontScale="70000" lnSpcReduction="20000"/>
          </a:bodyPr>
          <a:lstStyle/>
          <a:p>
            <a:pPr marL="0" indent="0">
              <a:buNone/>
            </a:pPr>
            <a:r>
              <a:rPr lang="en-US" altLang="zh-CN" dirty="0"/>
              <a:t>The open sources main advantages are:</a:t>
            </a:r>
          </a:p>
          <a:p>
            <a:r>
              <a:rPr lang="en-US" dirty="0"/>
              <a:t>Lesser hardware costs. </a:t>
            </a:r>
          </a:p>
          <a:p>
            <a:r>
              <a:rPr lang="en-US" dirty="0"/>
              <a:t>High-quality software. </a:t>
            </a:r>
          </a:p>
          <a:p>
            <a:r>
              <a:rPr lang="en-US" dirty="0"/>
              <a:t>No vendor lock-in. </a:t>
            </a:r>
          </a:p>
          <a:p>
            <a:r>
              <a:rPr lang="en-US" dirty="0"/>
              <a:t>Integrated management. </a:t>
            </a:r>
          </a:p>
          <a:p>
            <a:r>
              <a:rPr lang="en-US" dirty="0"/>
              <a:t>Simple license management. </a:t>
            </a:r>
          </a:p>
          <a:p>
            <a:r>
              <a:rPr lang="en-US" dirty="0"/>
              <a:t>Lower software costs. </a:t>
            </a:r>
          </a:p>
          <a:p>
            <a:r>
              <a:rPr lang="en-US" dirty="0"/>
              <a:t>Abundant support. </a:t>
            </a:r>
          </a:p>
          <a:p>
            <a:r>
              <a:rPr lang="en-US" dirty="0"/>
              <a:t>Scaling and consolidating.</a:t>
            </a:r>
          </a:p>
          <a:p>
            <a:pPr marL="0" indent="0">
              <a:buNone/>
            </a:pPr>
            <a:endParaRPr lang="en-MY" dirty="0"/>
          </a:p>
        </p:txBody>
      </p:sp>
    </p:spTree>
    <p:extLst>
      <p:ext uri="{BB962C8B-B14F-4D97-AF65-F5344CB8AC3E}">
        <p14:creationId xmlns:p14="http://schemas.microsoft.com/office/powerpoint/2010/main" val="14105912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089F-CDFB-49D2-8112-C354867B8B6B}"/>
              </a:ext>
            </a:extLst>
          </p:cNvPr>
          <p:cNvSpPr>
            <a:spLocks noGrp="1"/>
          </p:cNvSpPr>
          <p:nvPr>
            <p:ph type="title"/>
          </p:nvPr>
        </p:nvSpPr>
        <p:spPr/>
        <p:txBody>
          <a:bodyPr>
            <a:normAutofit fontScale="90000"/>
          </a:bodyPr>
          <a:lstStyle/>
          <a:p>
            <a:r>
              <a:rPr lang="en-US" dirty="0"/>
              <a:t>Show the product images and details coding</a:t>
            </a:r>
            <a:endParaRPr lang="en-MY" dirty="0"/>
          </a:p>
        </p:txBody>
      </p:sp>
      <p:sp>
        <p:nvSpPr>
          <p:cNvPr id="3" name="Content Placeholder 2">
            <a:extLst>
              <a:ext uri="{FF2B5EF4-FFF2-40B4-BE49-F238E27FC236}">
                <a16:creationId xmlns:a16="http://schemas.microsoft.com/office/drawing/2014/main" id="{70F7409D-1360-4892-B0A6-2E8B2CB9EC57}"/>
              </a:ext>
            </a:extLst>
          </p:cNvPr>
          <p:cNvSpPr>
            <a:spLocks noGrp="1"/>
          </p:cNvSpPr>
          <p:nvPr>
            <p:ph idx="1"/>
          </p:nvPr>
        </p:nvSpPr>
        <p:spPr>
          <a:xfrm>
            <a:off x="1295401" y="2556932"/>
            <a:ext cx="2712719" cy="3318936"/>
          </a:xfrm>
        </p:spPr>
        <p:txBody>
          <a:bodyPr>
            <a:normAutofit fontScale="92500" lnSpcReduction="10000"/>
          </a:bodyPr>
          <a:lstStyle/>
          <a:p>
            <a:pPr marL="0" indent="0">
              <a:buNone/>
            </a:pPr>
            <a:r>
              <a:rPr lang="en-GB" dirty="0"/>
              <a:t>The coding is shown the products details is taken from the database </a:t>
            </a:r>
            <a:r>
              <a:rPr lang="en-GB" dirty="0" err="1"/>
              <a:t>tblproduct</a:t>
            </a:r>
            <a:r>
              <a:rPr lang="en-GB" dirty="0"/>
              <a:t> table. It will show the product details in the div according how many products database </a:t>
            </a:r>
            <a:r>
              <a:rPr lang="en-GB" dirty="0" err="1"/>
              <a:t>tblproduct</a:t>
            </a:r>
            <a:r>
              <a:rPr lang="en-GB" dirty="0"/>
              <a:t>  table have.</a:t>
            </a:r>
            <a:endParaRPr lang="en-MY" dirty="0"/>
          </a:p>
          <a:p>
            <a:pPr marL="0" indent="0">
              <a:buNone/>
            </a:pPr>
            <a:endParaRPr lang="en-MY" dirty="0"/>
          </a:p>
        </p:txBody>
      </p:sp>
      <p:pic>
        <p:nvPicPr>
          <p:cNvPr id="4" name="image20.png">
            <a:extLst>
              <a:ext uri="{FF2B5EF4-FFF2-40B4-BE49-F238E27FC236}">
                <a16:creationId xmlns:a16="http://schemas.microsoft.com/office/drawing/2014/main" id="{4C604575-B368-4D5E-8E8E-F76E86871813}"/>
              </a:ext>
            </a:extLst>
          </p:cNvPr>
          <p:cNvPicPr/>
          <p:nvPr/>
        </p:nvPicPr>
        <p:blipFill>
          <a:blip r:embed="rId2"/>
          <a:srcRect/>
          <a:stretch>
            <a:fillRect/>
          </a:stretch>
        </p:blipFill>
        <p:spPr>
          <a:xfrm>
            <a:off x="4752973" y="2526453"/>
            <a:ext cx="6143625" cy="3318936"/>
          </a:xfrm>
          <a:prstGeom prst="rect">
            <a:avLst/>
          </a:prstGeom>
          <a:ln>
            <a:solidFill>
              <a:schemeClr val="accent1"/>
            </a:solidFill>
          </a:ln>
        </p:spPr>
      </p:pic>
    </p:spTree>
    <p:extLst>
      <p:ext uri="{BB962C8B-B14F-4D97-AF65-F5344CB8AC3E}">
        <p14:creationId xmlns:p14="http://schemas.microsoft.com/office/powerpoint/2010/main" val="3308772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FC7B-AFDE-4148-8E85-EF0BD1D42388}"/>
              </a:ext>
            </a:extLst>
          </p:cNvPr>
          <p:cNvSpPr>
            <a:spLocks noGrp="1"/>
          </p:cNvSpPr>
          <p:nvPr>
            <p:ph type="title"/>
          </p:nvPr>
        </p:nvSpPr>
        <p:spPr>
          <a:xfrm>
            <a:off x="868680" y="982132"/>
            <a:ext cx="10027918" cy="1303867"/>
          </a:xfrm>
        </p:spPr>
        <p:txBody>
          <a:bodyPr>
            <a:normAutofit fontScale="90000"/>
          </a:bodyPr>
          <a:lstStyle/>
          <a:p>
            <a:r>
              <a:rPr lang="en-US" dirty="0"/>
              <a:t>Output of the product images and details coding</a:t>
            </a:r>
            <a:endParaRPr lang="en-MY" dirty="0"/>
          </a:p>
        </p:txBody>
      </p:sp>
      <p:pic>
        <p:nvPicPr>
          <p:cNvPr id="4" name="image23.png">
            <a:extLst>
              <a:ext uri="{FF2B5EF4-FFF2-40B4-BE49-F238E27FC236}">
                <a16:creationId xmlns:a16="http://schemas.microsoft.com/office/drawing/2014/main" id="{2C8FDBE7-30E8-429E-8706-F26BADB0A957}"/>
              </a:ext>
            </a:extLst>
          </p:cNvPr>
          <p:cNvPicPr/>
          <p:nvPr/>
        </p:nvPicPr>
        <p:blipFill>
          <a:blip r:embed="rId2"/>
          <a:srcRect/>
          <a:stretch>
            <a:fillRect/>
          </a:stretch>
        </p:blipFill>
        <p:spPr>
          <a:xfrm>
            <a:off x="1576387" y="2566248"/>
            <a:ext cx="9039225" cy="3431540"/>
          </a:xfrm>
          <a:prstGeom prst="rect">
            <a:avLst/>
          </a:prstGeom>
          <a:ln>
            <a:solidFill>
              <a:schemeClr val="accent1"/>
            </a:solidFill>
          </a:ln>
        </p:spPr>
      </p:pic>
    </p:spTree>
    <p:extLst>
      <p:ext uri="{BB962C8B-B14F-4D97-AF65-F5344CB8AC3E}">
        <p14:creationId xmlns:p14="http://schemas.microsoft.com/office/powerpoint/2010/main" val="3325489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4C76C-8022-4D8B-A57C-A4FBC2FBA1B5}"/>
              </a:ext>
            </a:extLst>
          </p:cNvPr>
          <p:cNvSpPr>
            <a:spLocks noGrp="1"/>
          </p:cNvSpPr>
          <p:nvPr>
            <p:ph type="title"/>
          </p:nvPr>
        </p:nvSpPr>
        <p:spPr/>
        <p:txBody>
          <a:bodyPr/>
          <a:lstStyle/>
          <a:p>
            <a:r>
              <a:rPr lang="en-GB" dirty="0"/>
              <a:t>Create checkout function</a:t>
            </a:r>
            <a:endParaRPr lang="en-MY" dirty="0"/>
          </a:p>
        </p:txBody>
      </p:sp>
      <p:sp>
        <p:nvSpPr>
          <p:cNvPr id="3" name="Content Placeholder 2">
            <a:extLst>
              <a:ext uri="{FF2B5EF4-FFF2-40B4-BE49-F238E27FC236}">
                <a16:creationId xmlns:a16="http://schemas.microsoft.com/office/drawing/2014/main" id="{8474787A-6AE2-4E2E-84C0-69F37B6CF972}"/>
              </a:ext>
            </a:extLst>
          </p:cNvPr>
          <p:cNvSpPr>
            <a:spLocks noGrp="1"/>
          </p:cNvSpPr>
          <p:nvPr>
            <p:ph idx="1"/>
          </p:nvPr>
        </p:nvSpPr>
        <p:spPr>
          <a:xfrm>
            <a:off x="1295401" y="2556932"/>
            <a:ext cx="3688079" cy="3318936"/>
          </a:xfrm>
        </p:spPr>
        <p:txBody>
          <a:bodyPr>
            <a:normAutofit/>
          </a:bodyPr>
          <a:lstStyle/>
          <a:p>
            <a:pPr marL="0" indent="0">
              <a:buNone/>
            </a:pPr>
            <a:r>
              <a:rPr lang="en-GB" dirty="0"/>
              <a:t>I have created the checkout function to calculate total how much the visitors purchase. When the visitors have clicked the checkout function, it will go to the next page to check the payment.</a:t>
            </a:r>
            <a:endParaRPr lang="en-MY" dirty="0"/>
          </a:p>
          <a:p>
            <a:pPr marL="0" indent="0">
              <a:buNone/>
            </a:pPr>
            <a:endParaRPr lang="en-MY" dirty="0"/>
          </a:p>
        </p:txBody>
      </p:sp>
      <p:pic>
        <p:nvPicPr>
          <p:cNvPr id="4" name="image19.png">
            <a:extLst>
              <a:ext uri="{FF2B5EF4-FFF2-40B4-BE49-F238E27FC236}">
                <a16:creationId xmlns:a16="http://schemas.microsoft.com/office/drawing/2014/main" id="{87969146-02B3-4337-8F24-86D61FC84B7D}"/>
              </a:ext>
            </a:extLst>
          </p:cNvPr>
          <p:cNvPicPr/>
          <p:nvPr/>
        </p:nvPicPr>
        <p:blipFill>
          <a:blip r:embed="rId2"/>
          <a:srcRect/>
          <a:stretch>
            <a:fillRect/>
          </a:stretch>
        </p:blipFill>
        <p:spPr>
          <a:xfrm>
            <a:off x="5210174" y="2520950"/>
            <a:ext cx="5808345" cy="2980690"/>
          </a:xfrm>
          <a:prstGeom prst="rect">
            <a:avLst/>
          </a:prstGeom>
          <a:ln>
            <a:solidFill>
              <a:schemeClr val="accent1"/>
            </a:solidFill>
          </a:ln>
        </p:spPr>
      </p:pic>
    </p:spTree>
    <p:extLst>
      <p:ext uri="{BB962C8B-B14F-4D97-AF65-F5344CB8AC3E}">
        <p14:creationId xmlns:p14="http://schemas.microsoft.com/office/powerpoint/2010/main" val="1609203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E124-2221-438A-8271-37065CED784A}"/>
              </a:ext>
            </a:extLst>
          </p:cNvPr>
          <p:cNvSpPr>
            <a:spLocks noGrp="1"/>
          </p:cNvSpPr>
          <p:nvPr>
            <p:ph type="title"/>
          </p:nvPr>
        </p:nvSpPr>
        <p:spPr/>
        <p:txBody>
          <a:bodyPr/>
          <a:lstStyle/>
          <a:p>
            <a:r>
              <a:rPr lang="en-MY" dirty="0"/>
              <a:t>Checkout Page</a:t>
            </a:r>
          </a:p>
        </p:txBody>
      </p:sp>
      <p:pic>
        <p:nvPicPr>
          <p:cNvPr id="4" name="image4.png">
            <a:extLst>
              <a:ext uri="{FF2B5EF4-FFF2-40B4-BE49-F238E27FC236}">
                <a16:creationId xmlns:a16="http://schemas.microsoft.com/office/drawing/2014/main" id="{925EBE3C-F6D9-4167-84A6-C310EA244B8B}"/>
              </a:ext>
            </a:extLst>
          </p:cNvPr>
          <p:cNvPicPr/>
          <p:nvPr/>
        </p:nvPicPr>
        <p:blipFill>
          <a:blip r:embed="rId2"/>
          <a:srcRect/>
          <a:stretch>
            <a:fillRect/>
          </a:stretch>
        </p:blipFill>
        <p:spPr>
          <a:xfrm>
            <a:off x="2582227" y="2738968"/>
            <a:ext cx="7027545" cy="3136900"/>
          </a:xfrm>
          <a:prstGeom prst="rect">
            <a:avLst/>
          </a:prstGeom>
          <a:ln>
            <a:solidFill>
              <a:schemeClr val="accent1"/>
            </a:solidFill>
          </a:ln>
        </p:spPr>
      </p:pic>
    </p:spTree>
    <p:extLst>
      <p:ext uri="{BB962C8B-B14F-4D97-AF65-F5344CB8AC3E}">
        <p14:creationId xmlns:p14="http://schemas.microsoft.com/office/powerpoint/2010/main" val="3403892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2EBCF-D431-4444-BC2C-7D8EEE40153D}"/>
              </a:ext>
            </a:extLst>
          </p:cNvPr>
          <p:cNvSpPr>
            <a:spLocks noGrp="1"/>
          </p:cNvSpPr>
          <p:nvPr>
            <p:ph type="title"/>
          </p:nvPr>
        </p:nvSpPr>
        <p:spPr/>
        <p:txBody>
          <a:bodyPr/>
          <a:lstStyle/>
          <a:p>
            <a:r>
              <a:rPr lang="en-US" dirty="0"/>
              <a:t>Table to keep visitors purchase record</a:t>
            </a:r>
            <a:endParaRPr lang="en-MY" dirty="0"/>
          </a:p>
        </p:txBody>
      </p:sp>
      <p:pic>
        <p:nvPicPr>
          <p:cNvPr id="5" name="image35.png">
            <a:extLst>
              <a:ext uri="{FF2B5EF4-FFF2-40B4-BE49-F238E27FC236}">
                <a16:creationId xmlns:a16="http://schemas.microsoft.com/office/drawing/2014/main" id="{72B19C8F-E313-4ECE-AFB6-FDB760D82E8C}"/>
              </a:ext>
            </a:extLst>
          </p:cNvPr>
          <p:cNvPicPr/>
          <p:nvPr/>
        </p:nvPicPr>
        <p:blipFill>
          <a:blip r:embed="rId2"/>
          <a:srcRect/>
          <a:stretch>
            <a:fillRect/>
          </a:stretch>
        </p:blipFill>
        <p:spPr>
          <a:xfrm>
            <a:off x="1965960" y="2807970"/>
            <a:ext cx="8930638" cy="3067898"/>
          </a:xfrm>
          <a:prstGeom prst="rect">
            <a:avLst/>
          </a:prstGeom>
          <a:ln/>
        </p:spPr>
      </p:pic>
    </p:spTree>
    <p:extLst>
      <p:ext uri="{BB962C8B-B14F-4D97-AF65-F5344CB8AC3E}">
        <p14:creationId xmlns:p14="http://schemas.microsoft.com/office/powerpoint/2010/main" val="25540385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CB16D-671E-415A-BC46-FDF3B1049F3B}"/>
              </a:ext>
            </a:extLst>
          </p:cNvPr>
          <p:cNvSpPr>
            <a:spLocks noGrp="1"/>
          </p:cNvSpPr>
          <p:nvPr>
            <p:ph type="title"/>
          </p:nvPr>
        </p:nvSpPr>
        <p:spPr/>
        <p:txBody>
          <a:bodyPr/>
          <a:lstStyle/>
          <a:p>
            <a:r>
              <a:rPr lang="en-MY" dirty="0"/>
              <a:t>Coding of checkout function</a:t>
            </a:r>
          </a:p>
        </p:txBody>
      </p:sp>
      <p:pic>
        <p:nvPicPr>
          <p:cNvPr id="4" name="image44.png">
            <a:extLst>
              <a:ext uri="{FF2B5EF4-FFF2-40B4-BE49-F238E27FC236}">
                <a16:creationId xmlns:a16="http://schemas.microsoft.com/office/drawing/2014/main" id="{1DE425F0-3AA7-44AE-98B9-A81DF993E52C}"/>
              </a:ext>
            </a:extLst>
          </p:cNvPr>
          <p:cNvPicPr/>
          <p:nvPr/>
        </p:nvPicPr>
        <p:blipFill>
          <a:blip r:embed="rId2"/>
          <a:srcRect/>
          <a:stretch>
            <a:fillRect/>
          </a:stretch>
        </p:blipFill>
        <p:spPr>
          <a:xfrm>
            <a:off x="1735454" y="2514599"/>
            <a:ext cx="8414386" cy="3573357"/>
          </a:xfrm>
          <a:prstGeom prst="rect">
            <a:avLst/>
          </a:prstGeom>
          <a:ln>
            <a:solidFill>
              <a:schemeClr val="accent1"/>
            </a:solidFill>
          </a:ln>
        </p:spPr>
      </p:pic>
    </p:spTree>
    <p:extLst>
      <p:ext uri="{BB962C8B-B14F-4D97-AF65-F5344CB8AC3E}">
        <p14:creationId xmlns:p14="http://schemas.microsoft.com/office/powerpoint/2010/main" val="3920685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AE5D-A9EC-4ED5-8ACA-96B3218AB2C9}"/>
              </a:ext>
            </a:extLst>
          </p:cNvPr>
          <p:cNvSpPr>
            <a:spLocks noGrp="1"/>
          </p:cNvSpPr>
          <p:nvPr>
            <p:ph type="title"/>
          </p:nvPr>
        </p:nvSpPr>
        <p:spPr/>
        <p:txBody>
          <a:bodyPr/>
          <a:lstStyle/>
          <a:p>
            <a:r>
              <a:rPr lang="en-MY" dirty="0"/>
              <a:t>Coding of checkout function</a:t>
            </a:r>
          </a:p>
        </p:txBody>
      </p:sp>
      <p:pic>
        <p:nvPicPr>
          <p:cNvPr id="4" name="image14.png">
            <a:extLst>
              <a:ext uri="{FF2B5EF4-FFF2-40B4-BE49-F238E27FC236}">
                <a16:creationId xmlns:a16="http://schemas.microsoft.com/office/drawing/2014/main" id="{67BA1FF8-C1E1-4D6C-8B72-1AEF232D0636}"/>
              </a:ext>
            </a:extLst>
          </p:cNvPr>
          <p:cNvPicPr/>
          <p:nvPr/>
        </p:nvPicPr>
        <p:blipFill>
          <a:blip r:embed="rId2"/>
          <a:srcRect/>
          <a:stretch>
            <a:fillRect/>
          </a:stretch>
        </p:blipFill>
        <p:spPr>
          <a:xfrm>
            <a:off x="2025014" y="2506980"/>
            <a:ext cx="8383905" cy="3589020"/>
          </a:xfrm>
          <a:prstGeom prst="rect">
            <a:avLst/>
          </a:prstGeom>
          <a:ln/>
        </p:spPr>
      </p:pic>
    </p:spTree>
    <p:extLst>
      <p:ext uri="{BB962C8B-B14F-4D97-AF65-F5344CB8AC3E}">
        <p14:creationId xmlns:p14="http://schemas.microsoft.com/office/powerpoint/2010/main" val="3966290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74B6-3677-441F-8343-F20331850B4D}"/>
              </a:ext>
            </a:extLst>
          </p:cNvPr>
          <p:cNvSpPr>
            <a:spLocks noGrp="1"/>
          </p:cNvSpPr>
          <p:nvPr>
            <p:ph type="title"/>
          </p:nvPr>
        </p:nvSpPr>
        <p:spPr/>
        <p:txBody>
          <a:bodyPr/>
          <a:lstStyle/>
          <a:p>
            <a:r>
              <a:rPr lang="en-US" dirty="0"/>
              <a:t>Coding of checkout function (backend)</a:t>
            </a:r>
            <a:endParaRPr lang="en-MY" dirty="0"/>
          </a:p>
        </p:txBody>
      </p:sp>
      <p:pic>
        <p:nvPicPr>
          <p:cNvPr id="4" name="image5.png">
            <a:extLst>
              <a:ext uri="{FF2B5EF4-FFF2-40B4-BE49-F238E27FC236}">
                <a16:creationId xmlns:a16="http://schemas.microsoft.com/office/drawing/2014/main" id="{F385DC31-93EB-4109-ACFA-DDB41E918037}"/>
              </a:ext>
            </a:extLst>
          </p:cNvPr>
          <p:cNvPicPr/>
          <p:nvPr/>
        </p:nvPicPr>
        <p:blipFill>
          <a:blip r:embed="rId2"/>
          <a:srcRect/>
          <a:stretch>
            <a:fillRect/>
          </a:stretch>
        </p:blipFill>
        <p:spPr>
          <a:xfrm>
            <a:off x="3091814" y="2791460"/>
            <a:ext cx="6509385" cy="2664460"/>
          </a:xfrm>
          <a:prstGeom prst="rect">
            <a:avLst/>
          </a:prstGeom>
          <a:ln>
            <a:solidFill>
              <a:schemeClr val="accent1"/>
            </a:solidFill>
          </a:ln>
        </p:spPr>
      </p:pic>
    </p:spTree>
    <p:extLst>
      <p:ext uri="{BB962C8B-B14F-4D97-AF65-F5344CB8AC3E}">
        <p14:creationId xmlns:p14="http://schemas.microsoft.com/office/powerpoint/2010/main" val="684356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1DC0B-D467-4EA7-9E26-C77DB7E90A22}"/>
              </a:ext>
            </a:extLst>
          </p:cNvPr>
          <p:cNvSpPr>
            <a:spLocks noGrp="1"/>
          </p:cNvSpPr>
          <p:nvPr>
            <p:ph type="title"/>
          </p:nvPr>
        </p:nvSpPr>
        <p:spPr/>
        <p:txBody>
          <a:bodyPr/>
          <a:lstStyle/>
          <a:p>
            <a:r>
              <a:rPr lang="en-GB" dirty="0"/>
              <a:t>Admin page </a:t>
            </a:r>
            <a:endParaRPr lang="en-MY" dirty="0"/>
          </a:p>
        </p:txBody>
      </p:sp>
      <p:sp>
        <p:nvSpPr>
          <p:cNvPr id="3" name="Content Placeholder 2">
            <a:extLst>
              <a:ext uri="{FF2B5EF4-FFF2-40B4-BE49-F238E27FC236}">
                <a16:creationId xmlns:a16="http://schemas.microsoft.com/office/drawing/2014/main" id="{2451C67D-75A2-4AB2-9E8B-093B6EDF42B8}"/>
              </a:ext>
            </a:extLst>
          </p:cNvPr>
          <p:cNvSpPr>
            <a:spLocks noGrp="1"/>
          </p:cNvSpPr>
          <p:nvPr>
            <p:ph idx="1"/>
          </p:nvPr>
        </p:nvSpPr>
        <p:spPr/>
        <p:txBody>
          <a:bodyPr/>
          <a:lstStyle/>
          <a:p>
            <a:pPr marL="0" indent="0">
              <a:buNone/>
            </a:pPr>
            <a:r>
              <a:rPr lang="en-GB" dirty="0"/>
              <a:t>Admin page is created for the </a:t>
            </a:r>
            <a:r>
              <a:rPr lang="en-GB" dirty="0" err="1"/>
              <a:t>Misai</a:t>
            </a:r>
            <a:r>
              <a:rPr lang="en-GB" dirty="0"/>
              <a:t> Man who is in charge of the admin part. This page can let the administrator check the order from the customers. And can let the administrator check the contact us message from the visitors feedback.</a:t>
            </a:r>
            <a:endParaRPr lang="en-MY" dirty="0"/>
          </a:p>
          <a:p>
            <a:endParaRPr lang="en-MY" dirty="0"/>
          </a:p>
        </p:txBody>
      </p:sp>
    </p:spTree>
    <p:extLst>
      <p:ext uri="{BB962C8B-B14F-4D97-AF65-F5344CB8AC3E}">
        <p14:creationId xmlns:p14="http://schemas.microsoft.com/office/powerpoint/2010/main" val="13415640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788AB-1612-470A-B8EF-C9A457C62746}"/>
              </a:ext>
            </a:extLst>
          </p:cNvPr>
          <p:cNvSpPr>
            <a:spLocks noGrp="1"/>
          </p:cNvSpPr>
          <p:nvPr>
            <p:ph type="title"/>
          </p:nvPr>
        </p:nvSpPr>
        <p:spPr/>
        <p:txBody>
          <a:bodyPr/>
          <a:lstStyle/>
          <a:p>
            <a:r>
              <a:rPr lang="en-GB" dirty="0"/>
              <a:t>Admin page </a:t>
            </a:r>
            <a:endParaRPr lang="en-MY" dirty="0"/>
          </a:p>
        </p:txBody>
      </p:sp>
      <p:sp>
        <p:nvSpPr>
          <p:cNvPr id="3" name="Content Placeholder 2">
            <a:extLst>
              <a:ext uri="{FF2B5EF4-FFF2-40B4-BE49-F238E27FC236}">
                <a16:creationId xmlns:a16="http://schemas.microsoft.com/office/drawing/2014/main" id="{5F0732B1-88C4-446D-A98F-96020339AE91}"/>
              </a:ext>
            </a:extLst>
          </p:cNvPr>
          <p:cNvSpPr>
            <a:spLocks noGrp="1"/>
          </p:cNvSpPr>
          <p:nvPr>
            <p:ph idx="1"/>
          </p:nvPr>
        </p:nvSpPr>
        <p:spPr>
          <a:xfrm>
            <a:off x="1295401" y="2556932"/>
            <a:ext cx="4053839" cy="3318936"/>
          </a:xfrm>
        </p:spPr>
        <p:txBody>
          <a:bodyPr>
            <a:normAutofit fontScale="92500" lnSpcReduction="20000"/>
          </a:bodyPr>
          <a:lstStyle/>
          <a:p>
            <a:pPr marL="0" indent="0">
              <a:buNone/>
            </a:pPr>
            <a:r>
              <a:rPr lang="en-GB" dirty="0"/>
              <a:t>In the order details part, the administrator can do the three actions (accept, reject and view). For the accept button, when the administrator clicks this button, the status column will show the “accept” word. For the reject button, when the administrator clicks this button, the status column will show the “reject” word. </a:t>
            </a:r>
            <a:endParaRPr lang="en-MY" dirty="0"/>
          </a:p>
        </p:txBody>
      </p:sp>
      <p:pic>
        <p:nvPicPr>
          <p:cNvPr id="4" name="image22.png">
            <a:extLst>
              <a:ext uri="{FF2B5EF4-FFF2-40B4-BE49-F238E27FC236}">
                <a16:creationId xmlns:a16="http://schemas.microsoft.com/office/drawing/2014/main" id="{C03E992C-0C50-4307-89D4-CD0213BD8677}"/>
              </a:ext>
            </a:extLst>
          </p:cNvPr>
          <p:cNvPicPr/>
          <p:nvPr/>
        </p:nvPicPr>
        <p:blipFill>
          <a:blip r:embed="rId2"/>
          <a:srcRect/>
          <a:stretch>
            <a:fillRect/>
          </a:stretch>
        </p:blipFill>
        <p:spPr>
          <a:xfrm>
            <a:off x="5619748" y="2978150"/>
            <a:ext cx="5276850" cy="2476500"/>
          </a:xfrm>
          <a:prstGeom prst="rect">
            <a:avLst/>
          </a:prstGeom>
          <a:ln>
            <a:solidFill>
              <a:schemeClr val="accent1"/>
            </a:solidFill>
          </a:ln>
        </p:spPr>
      </p:pic>
    </p:spTree>
    <p:extLst>
      <p:ext uri="{BB962C8B-B14F-4D97-AF65-F5344CB8AC3E}">
        <p14:creationId xmlns:p14="http://schemas.microsoft.com/office/powerpoint/2010/main" val="4096674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B1208-4FD7-408B-9CB4-8CF272016086}"/>
              </a:ext>
            </a:extLst>
          </p:cNvPr>
          <p:cNvSpPr>
            <a:spLocks noGrp="1"/>
          </p:cNvSpPr>
          <p:nvPr>
            <p:ph type="title"/>
          </p:nvPr>
        </p:nvSpPr>
        <p:spPr/>
        <p:txBody>
          <a:bodyPr>
            <a:normAutofit fontScale="90000"/>
          </a:bodyPr>
          <a:lstStyle/>
          <a:p>
            <a:r>
              <a:rPr lang="en-GB" dirty="0"/>
              <a:t>COMPARISON WITH OPEN SOURCE AND CLOSED SOURCE</a:t>
            </a:r>
            <a:endParaRPr lang="en-MY" dirty="0"/>
          </a:p>
        </p:txBody>
      </p:sp>
      <p:sp>
        <p:nvSpPr>
          <p:cNvPr id="3" name="Content Placeholder 2">
            <a:extLst>
              <a:ext uri="{FF2B5EF4-FFF2-40B4-BE49-F238E27FC236}">
                <a16:creationId xmlns:a16="http://schemas.microsoft.com/office/drawing/2014/main" id="{134EE7D3-5A91-433D-A94E-424090C28CF3}"/>
              </a:ext>
            </a:extLst>
          </p:cNvPr>
          <p:cNvSpPr>
            <a:spLocks noGrp="1"/>
          </p:cNvSpPr>
          <p:nvPr>
            <p:ph idx="1"/>
          </p:nvPr>
        </p:nvSpPr>
        <p:spPr/>
        <p:txBody>
          <a:bodyPr/>
          <a:lstStyle/>
          <a:p>
            <a:pPr marL="0" indent="0">
              <a:buNone/>
            </a:pPr>
            <a:r>
              <a:rPr lang="en-GB" dirty="0"/>
              <a:t>The closed source is that the source code of the program is not open to the public, that is, you can't see how the source code of the software is written from the surface of the software. Closed source code software is software that keeps source code safe and encrypted. This means that users cannot copy, modify, or delete parts of the code without some consequences. It can range from invalidating the warranty to legal consequences.</a:t>
            </a:r>
            <a:endParaRPr lang="en-MY" dirty="0"/>
          </a:p>
        </p:txBody>
      </p:sp>
    </p:spTree>
    <p:extLst>
      <p:ext uri="{BB962C8B-B14F-4D97-AF65-F5344CB8AC3E}">
        <p14:creationId xmlns:p14="http://schemas.microsoft.com/office/powerpoint/2010/main" val="23633773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C4D15-18C2-4A99-A8FC-6F5032358EF6}"/>
              </a:ext>
            </a:extLst>
          </p:cNvPr>
          <p:cNvSpPr>
            <a:spLocks noGrp="1"/>
          </p:cNvSpPr>
          <p:nvPr>
            <p:ph type="title"/>
          </p:nvPr>
        </p:nvSpPr>
        <p:spPr/>
        <p:txBody>
          <a:bodyPr/>
          <a:lstStyle/>
          <a:p>
            <a:r>
              <a:rPr lang="en-MY" dirty="0"/>
              <a:t>Admin page (View Order Details)</a:t>
            </a:r>
          </a:p>
        </p:txBody>
      </p:sp>
      <p:sp>
        <p:nvSpPr>
          <p:cNvPr id="3" name="Content Placeholder 2">
            <a:extLst>
              <a:ext uri="{FF2B5EF4-FFF2-40B4-BE49-F238E27FC236}">
                <a16:creationId xmlns:a16="http://schemas.microsoft.com/office/drawing/2014/main" id="{927166FC-16B3-49EE-B38D-7E64E28648D3}"/>
              </a:ext>
            </a:extLst>
          </p:cNvPr>
          <p:cNvSpPr>
            <a:spLocks noGrp="1"/>
          </p:cNvSpPr>
          <p:nvPr>
            <p:ph idx="1"/>
          </p:nvPr>
        </p:nvSpPr>
        <p:spPr>
          <a:xfrm>
            <a:off x="1295401" y="2556932"/>
            <a:ext cx="2878453" cy="3752428"/>
          </a:xfrm>
        </p:spPr>
        <p:txBody>
          <a:bodyPr>
            <a:normAutofit fontScale="92500" lnSpcReduction="10000"/>
          </a:bodyPr>
          <a:lstStyle/>
          <a:p>
            <a:pPr marL="0" indent="0">
              <a:buNone/>
            </a:pPr>
            <a:r>
              <a:rPr lang="en-GB" dirty="0"/>
              <a:t>For the view button, when the administrator clicks this button, the administrator can view the customer order details. After checking the customer order details, the administrator can clicks the “Back” button to back the previous page.</a:t>
            </a:r>
            <a:endParaRPr lang="en-MY" dirty="0"/>
          </a:p>
          <a:p>
            <a:pPr marL="0" indent="0">
              <a:buNone/>
            </a:pPr>
            <a:endParaRPr lang="en-MY" dirty="0"/>
          </a:p>
        </p:txBody>
      </p:sp>
      <p:pic>
        <p:nvPicPr>
          <p:cNvPr id="5" name="image31.png">
            <a:extLst>
              <a:ext uri="{FF2B5EF4-FFF2-40B4-BE49-F238E27FC236}">
                <a16:creationId xmlns:a16="http://schemas.microsoft.com/office/drawing/2014/main" id="{8A9536BC-B458-4FF2-A822-6D5444ED3849}"/>
              </a:ext>
            </a:extLst>
          </p:cNvPr>
          <p:cNvPicPr/>
          <p:nvPr/>
        </p:nvPicPr>
        <p:blipFill>
          <a:blip r:embed="rId2"/>
          <a:srcRect/>
          <a:stretch>
            <a:fillRect/>
          </a:stretch>
        </p:blipFill>
        <p:spPr>
          <a:xfrm>
            <a:off x="4173854" y="2702560"/>
            <a:ext cx="6997065" cy="2700868"/>
          </a:xfrm>
          <a:prstGeom prst="rect">
            <a:avLst/>
          </a:prstGeom>
          <a:ln>
            <a:solidFill>
              <a:schemeClr val="accent1"/>
            </a:solidFill>
          </a:ln>
        </p:spPr>
      </p:pic>
    </p:spTree>
    <p:extLst>
      <p:ext uri="{BB962C8B-B14F-4D97-AF65-F5344CB8AC3E}">
        <p14:creationId xmlns:p14="http://schemas.microsoft.com/office/powerpoint/2010/main" val="3494137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D7766-F131-4657-AD6D-473DF27AA472}"/>
              </a:ext>
            </a:extLst>
          </p:cNvPr>
          <p:cNvSpPr>
            <a:spLocks noGrp="1"/>
          </p:cNvSpPr>
          <p:nvPr>
            <p:ph type="title"/>
          </p:nvPr>
        </p:nvSpPr>
        <p:spPr/>
        <p:txBody>
          <a:bodyPr/>
          <a:lstStyle/>
          <a:p>
            <a:r>
              <a:rPr lang="en-MY" dirty="0"/>
              <a:t>Admin Page Order Function</a:t>
            </a:r>
          </a:p>
        </p:txBody>
      </p:sp>
      <p:sp>
        <p:nvSpPr>
          <p:cNvPr id="3" name="Content Placeholder 2">
            <a:extLst>
              <a:ext uri="{FF2B5EF4-FFF2-40B4-BE49-F238E27FC236}">
                <a16:creationId xmlns:a16="http://schemas.microsoft.com/office/drawing/2014/main" id="{C0FFA21C-88D6-453D-83FE-D54064A18668}"/>
              </a:ext>
            </a:extLst>
          </p:cNvPr>
          <p:cNvSpPr>
            <a:spLocks noGrp="1"/>
          </p:cNvSpPr>
          <p:nvPr>
            <p:ph idx="1"/>
          </p:nvPr>
        </p:nvSpPr>
        <p:spPr>
          <a:xfrm>
            <a:off x="1295401" y="2556932"/>
            <a:ext cx="3413759" cy="3318936"/>
          </a:xfrm>
        </p:spPr>
        <p:txBody>
          <a:bodyPr>
            <a:normAutofit fontScale="92500" lnSpcReduction="20000"/>
          </a:bodyPr>
          <a:lstStyle/>
          <a:p>
            <a:pPr marL="0" indent="0">
              <a:buNone/>
            </a:pPr>
            <a:r>
              <a:rPr lang="en-GB" dirty="0"/>
              <a:t>I have used the switch case function to do the accept, reject, view button. I’ve used </a:t>
            </a:r>
            <a:r>
              <a:rPr lang="en-GB" dirty="0" err="1"/>
              <a:t>updatetQuery</a:t>
            </a:r>
            <a:r>
              <a:rPr lang="en-GB" dirty="0"/>
              <a:t> to update the action button, and set the each button </a:t>
            </a:r>
            <a:r>
              <a:rPr lang="en-GB" dirty="0" err="1"/>
              <a:t>status,such</a:t>
            </a:r>
            <a:r>
              <a:rPr lang="en-GB" dirty="0"/>
              <a:t> as accept action status is 1, reject status action is 2 , view status is 3. Because this status will record in the “order” table.</a:t>
            </a:r>
            <a:endParaRPr lang="en-MY" dirty="0"/>
          </a:p>
          <a:p>
            <a:pPr marL="0" indent="0">
              <a:buNone/>
            </a:pPr>
            <a:endParaRPr lang="en-MY" dirty="0"/>
          </a:p>
        </p:txBody>
      </p:sp>
      <p:pic>
        <p:nvPicPr>
          <p:cNvPr id="4" name="image32.png">
            <a:extLst>
              <a:ext uri="{FF2B5EF4-FFF2-40B4-BE49-F238E27FC236}">
                <a16:creationId xmlns:a16="http://schemas.microsoft.com/office/drawing/2014/main" id="{587CF3A3-E486-4616-A8BB-26809EBBE6D7}"/>
              </a:ext>
            </a:extLst>
          </p:cNvPr>
          <p:cNvPicPr/>
          <p:nvPr/>
        </p:nvPicPr>
        <p:blipFill>
          <a:blip r:embed="rId2"/>
          <a:srcRect/>
          <a:stretch>
            <a:fillRect/>
          </a:stretch>
        </p:blipFill>
        <p:spPr>
          <a:xfrm>
            <a:off x="5271134" y="2794002"/>
            <a:ext cx="6067425" cy="2936238"/>
          </a:xfrm>
          <a:prstGeom prst="rect">
            <a:avLst/>
          </a:prstGeom>
          <a:ln>
            <a:solidFill>
              <a:schemeClr val="accent1"/>
            </a:solidFill>
          </a:ln>
        </p:spPr>
      </p:pic>
    </p:spTree>
    <p:extLst>
      <p:ext uri="{BB962C8B-B14F-4D97-AF65-F5344CB8AC3E}">
        <p14:creationId xmlns:p14="http://schemas.microsoft.com/office/powerpoint/2010/main" val="39373110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FE6B0-4351-4E26-B0F2-E068370F10C5}"/>
              </a:ext>
            </a:extLst>
          </p:cNvPr>
          <p:cNvSpPr>
            <a:spLocks noGrp="1"/>
          </p:cNvSpPr>
          <p:nvPr>
            <p:ph type="title"/>
          </p:nvPr>
        </p:nvSpPr>
        <p:spPr/>
        <p:txBody>
          <a:bodyPr/>
          <a:lstStyle/>
          <a:p>
            <a:r>
              <a:rPr lang="en-MY" dirty="0"/>
              <a:t>Admin Page Order  Function</a:t>
            </a:r>
          </a:p>
        </p:txBody>
      </p:sp>
      <p:sp>
        <p:nvSpPr>
          <p:cNvPr id="3" name="Content Placeholder 2">
            <a:extLst>
              <a:ext uri="{FF2B5EF4-FFF2-40B4-BE49-F238E27FC236}">
                <a16:creationId xmlns:a16="http://schemas.microsoft.com/office/drawing/2014/main" id="{3B38F558-9494-456C-A19E-1991223357DE}"/>
              </a:ext>
            </a:extLst>
          </p:cNvPr>
          <p:cNvSpPr>
            <a:spLocks noGrp="1"/>
          </p:cNvSpPr>
          <p:nvPr>
            <p:ph idx="1"/>
          </p:nvPr>
        </p:nvSpPr>
        <p:spPr>
          <a:xfrm>
            <a:off x="1295401" y="2556932"/>
            <a:ext cx="4038599" cy="3318936"/>
          </a:xfrm>
        </p:spPr>
        <p:txBody>
          <a:bodyPr/>
          <a:lstStyle/>
          <a:p>
            <a:pPr marL="0" indent="0">
              <a:buNone/>
            </a:pPr>
            <a:r>
              <a:rPr lang="en-GB" dirty="0"/>
              <a:t>In this part of coding, I have used the if else function to detect the administrator if click the view button, the administrator can go in the view page to check the buyer order record.</a:t>
            </a:r>
            <a:endParaRPr lang="en-MY" dirty="0"/>
          </a:p>
          <a:p>
            <a:pPr marL="0" indent="0">
              <a:buNone/>
            </a:pPr>
            <a:endParaRPr lang="en-MY" dirty="0"/>
          </a:p>
        </p:txBody>
      </p:sp>
      <p:pic>
        <p:nvPicPr>
          <p:cNvPr id="4" name="image13.png">
            <a:extLst>
              <a:ext uri="{FF2B5EF4-FFF2-40B4-BE49-F238E27FC236}">
                <a16:creationId xmlns:a16="http://schemas.microsoft.com/office/drawing/2014/main" id="{7699E096-F6E1-46B0-A12F-AA8A6D2FE209}"/>
              </a:ext>
            </a:extLst>
          </p:cNvPr>
          <p:cNvPicPr/>
          <p:nvPr/>
        </p:nvPicPr>
        <p:blipFill>
          <a:blip r:embed="rId2"/>
          <a:srcRect/>
          <a:stretch>
            <a:fillRect/>
          </a:stretch>
        </p:blipFill>
        <p:spPr>
          <a:xfrm>
            <a:off x="5501640" y="2813050"/>
            <a:ext cx="6019800" cy="2806700"/>
          </a:xfrm>
          <a:prstGeom prst="rect">
            <a:avLst/>
          </a:prstGeom>
          <a:ln>
            <a:solidFill>
              <a:schemeClr val="accent1"/>
            </a:solidFill>
          </a:ln>
        </p:spPr>
      </p:pic>
    </p:spTree>
    <p:extLst>
      <p:ext uri="{BB962C8B-B14F-4D97-AF65-F5344CB8AC3E}">
        <p14:creationId xmlns:p14="http://schemas.microsoft.com/office/powerpoint/2010/main" val="7429500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1ABA-6FCE-4AD2-9E34-265EA619B6BF}"/>
              </a:ext>
            </a:extLst>
          </p:cNvPr>
          <p:cNvSpPr>
            <a:spLocks noGrp="1"/>
          </p:cNvSpPr>
          <p:nvPr>
            <p:ph type="title"/>
          </p:nvPr>
        </p:nvSpPr>
        <p:spPr/>
        <p:txBody>
          <a:bodyPr/>
          <a:lstStyle/>
          <a:p>
            <a:r>
              <a:rPr lang="en-MY" dirty="0"/>
              <a:t>Admin Page Order Function</a:t>
            </a:r>
          </a:p>
        </p:txBody>
      </p:sp>
      <p:sp>
        <p:nvSpPr>
          <p:cNvPr id="3" name="Content Placeholder 2">
            <a:extLst>
              <a:ext uri="{FF2B5EF4-FFF2-40B4-BE49-F238E27FC236}">
                <a16:creationId xmlns:a16="http://schemas.microsoft.com/office/drawing/2014/main" id="{75467E10-70D1-447D-B844-4D221EA52A26}"/>
              </a:ext>
            </a:extLst>
          </p:cNvPr>
          <p:cNvSpPr>
            <a:spLocks noGrp="1"/>
          </p:cNvSpPr>
          <p:nvPr>
            <p:ph idx="1"/>
          </p:nvPr>
        </p:nvSpPr>
        <p:spPr>
          <a:xfrm>
            <a:off x="1295401" y="2556932"/>
            <a:ext cx="3901439" cy="3318936"/>
          </a:xfrm>
        </p:spPr>
        <p:txBody>
          <a:bodyPr/>
          <a:lstStyle/>
          <a:p>
            <a:pPr marL="0" indent="0">
              <a:buNone/>
            </a:pPr>
            <a:r>
              <a:rPr lang="en-GB" dirty="0"/>
              <a:t>In this part of coding, it will echo the data and the action button from the “order” table.</a:t>
            </a:r>
            <a:endParaRPr lang="en-MY" dirty="0"/>
          </a:p>
          <a:p>
            <a:pPr marL="0" indent="0">
              <a:buNone/>
            </a:pPr>
            <a:endParaRPr lang="en-MY" dirty="0"/>
          </a:p>
        </p:txBody>
      </p:sp>
      <p:pic>
        <p:nvPicPr>
          <p:cNvPr id="5" name="image45.png">
            <a:extLst>
              <a:ext uri="{FF2B5EF4-FFF2-40B4-BE49-F238E27FC236}">
                <a16:creationId xmlns:a16="http://schemas.microsoft.com/office/drawing/2014/main" id="{B6ED6E19-C43F-4FA2-A354-D90265E5761C}"/>
              </a:ext>
            </a:extLst>
          </p:cNvPr>
          <p:cNvPicPr/>
          <p:nvPr/>
        </p:nvPicPr>
        <p:blipFill>
          <a:blip r:embed="rId2"/>
          <a:srcRect/>
          <a:stretch>
            <a:fillRect/>
          </a:stretch>
        </p:blipFill>
        <p:spPr>
          <a:xfrm>
            <a:off x="5347335" y="2700868"/>
            <a:ext cx="5276850" cy="3175000"/>
          </a:xfrm>
          <a:prstGeom prst="rect">
            <a:avLst/>
          </a:prstGeom>
          <a:ln>
            <a:solidFill>
              <a:schemeClr val="accent1"/>
            </a:solidFill>
          </a:ln>
        </p:spPr>
      </p:pic>
    </p:spTree>
    <p:extLst>
      <p:ext uri="{BB962C8B-B14F-4D97-AF65-F5344CB8AC3E}">
        <p14:creationId xmlns:p14="http://schemas.microsoft.com/office/powerpoint/2010/main" val="37114645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C5FB9-7700-4D3A-81A5-4FFF88353BFC}"/>
              </a:ext>
            </a:extLst>
          </p:cNvPr>
          <p:cNvSpPr>
            <a:spLocks noGrp="1"/>
          </p:cNvSpPr>
          <p:nvPr>
            <p:ph type="title"/>
          </p:nvPr>
        </p:nvSpPr>
        <p:spPr/>
        <p:txBody>
          <a:bodyPr/>
          <a:lstStyle/>
          <a:p>
            <a:r>
              <a:rPr lang="en-MY" dirty="0"/>
              <a:t>Admin Page Order Function</a:t>
            </a:r>
          </a:p>
        </p:txBody>
      </p:sp>
      <p:sp>
        <p:nvSpPr>
          <p:cNvPr id="3" name="Content Placeholder 2">
            <a:extLst>
              <a:ext uri="{FF2B5EF4-FFF2-40B4-BE49-F238E27FC236}">
                <a16:creationId xmlns:a16="http://schemas.microsoft.com/office/drawing/2014/main" id="{943F6CD9-995B-45CE-8FA9-2862D23E2B6D}"/>
              </a:ext>
            </a:extLst>
          </p:cNvPr>
          <p:cNvSpPr>
            <a:spLocks noGrp="1"/>
          </p:cNvSpPr>
          <p:nvPr>
            <p:ph idx="1"/>
          </p:nvPr>
        </p:nvSpPr>
        <p:spPr>
          <a:xfrm>
            <a:off x="1645921" y="2556932"/>
            <a:ext cx="3398519" cy="3010748"/>
          </a:xfrm>
        </p:spPr>
        <p:txBody>
          <a:bodyPr/>
          <a:lstStyle/>
          <a:p>
            <a:pPr marL="0" indent="0">
              <a:buNone/>
            </a:pPr>
            <a:r>
              <a:rPr lang="en-GB" dirty="0"/>
              <a:t>In this part of coding, it will show the customer order record when the administrator clicks the “View” button.</a:t>
            </a:r>
            <a:endParaRPr lang="en-MY" dirty="0"/>
          </a:p>
          <a:p>
            <a:pPr marL="0" indent="0">
              <a:buNone/>
            </a:pPr>
            <a:endParaRPr lang="en-MY" dirty="0"/>
          </a:p>
        </p:txBody>
      </p:sp>
      <p:pic>
        <p:nvPicPr>
          <p:cNvPr id="4" name="image28.png">
            <a:extLst>
              <a:ext uri="{FF2B5EF4-FFF2-40B4-BE49-F238E27FC236}">
                <a16:creationId xmlns:a16="http://schemas.microsoft.com/office/drawing/2014/main" id="{60E0962F-CD8B-4737-9836-32E59744C230}"/>
              </a:ext>
            </a:extLst>
          </p:cNvPr>
          <p:cNvPicPr/>
          <p:nvPr/>
        </p:nvPicPr>
        <p:blipFill>
          <a:blip r:embed="rId2"/>
          <a:srcRect/>
          <a:stretch>
            <a:fillRect/>
          </a:stretch>
        </p:blipFill>
        <p:spPr>
          <a:xfrm>
            <a:off x="5619748" y="2556932"/>
            <a:ext cx="5276850" cy="2819400"/>
          </a:xfrm>
          <a:prstGeom prst="rect">
            <a:avLst/>
          </a:prstGeom>
          <a:ln>
            <a:solidFill>
              <a:schemeClr val="accent1"/>
            </a:solidFill>
          </a:ln>
        </p:spPr>
      </p:pic>
    </p:spTree>
    <p:extLst>
      <p:ext uri="{BB962C8B-B14F-4D97-AF65-F5344CB8AC3E}">
        <p14:creationId xmlns:p14="http://schemas.microsoft.com/office/powerpoint/2010/main" val="583025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023E3-6592-445B-938D-3D9162E0EBCB}"/>
              </a:ext>
            </a:extLst>
          </p:cNvPr>
          <p:cNvSpPr>
            <a:spLocks noGrp="1"/>
          </p:cNvSpPr>
          <p:nvPr>
            <p:ph type="title"/>
          </p:nvPr>
        </p:nvSpPr>
        <p:spPr/>
        <p:txBody>
          <a:bodyPr/>
          <a:lstStyle/>
          <a:p>
            <a:r>
              <a:rPr lang="en-US" dirty="0"/>
              <a:t>Admin Page Contact Us Details Function</a:t>
            </a:r>
            <a:endParaRPr lang="en-MY" dirty="0"/>
          </a:p>
        </p:txBody>
      </p:sp>
      <p:sp>
        <p:nvSpPr>
          <p:cNvPr id="3" name="Content Placeholder 2">
            <a:extLst>
              <a:ext uri="{FF2B5EF4-FFF2-40B4-BE49-F238E27FC236}">
                <a16:creationId xmlns:a16="http://schemas.microsoft.com/office/drawing/2014/main" id="{EE89CBF9-7F2B-4D95-A2B3-E47D2E13D8BA}"/>
              </a:ext>
            </a:extLst>
          </p:cNvPr>
          <p:cNvSpPr>
            <a:spLocks noGrp="1"/>
          </p:cNvSpPr>
          <p:nvPr>
            <p:ph idx="1"/>
          </p:nvPr>
        </p:nvSpPr>
        <p:spPr>
          <a:xfrm>
            <a:off x="1554481" y="3081442"/>
            <a:ext cx="3794759" cy="2614508"/>
          </a:xfrm>
        </p:spPr>
        <p:txBody>
          <a:bodyPr>
            <a:normAutofit fontScale="85000" lnSpcReduction="20000"/>
          </a:bodyPr>
          <a:lstStyle/>
          <a:p>
            <a:pPr marL="0" indent="0">
              <a:buNone/>
            </a:pPr>
            <a:r>
              <a:rPr lang="en-GB" dirty="0"/>
              <a:t>In this part of coding, it will show the Contact Us Details record from the “contact” table.</a:t>
            </a:r>
          </a:p>
          <a:p>
            <a:pPr marL="0" indent="0">
              <a:buNone/>
            </a:pPr>
            <a:r>
              <a:rPr lang="en-GB" dirty="0"/>
              <a:t> Noted: If you want to see the admin page, the website behind need to put </a:t>
            </a:r>
            <a:r>
              <a:rPr lang="en-GB" dirty="0" err="1"/>
              <a:t>admin.php</a:t>
            </a:r>
            <a:r>
              <a:rPr lang="en-GB" dirty="0"/>
              <a:t>. For example: localhost/</a:t>
            </a:r>
            <a:r>
              <a:rPr lang="en-GB" dirty="0" err="1"/>
              <a:t>misaimanmalaysia</a:t>
            </a:r>
            <a:r>
              <a:rPr lang="en-GB" dirty="0"/>
              <a:t>/</a:t>
            </a:r>
            <a:r>
              <a:rPr lang="en-GB" dirty="0" err="1"/>
              <a:t>admin.php</a:t>
            </a:r>
            <a:endParaRPr lang="en-MY" dirty="0"/>
          </a:p>
          <a:p>
            <a:pPr marL="0" indent="0">
              <a:buNone/>
            </a:pPr>
            <a:endParaRPr lang="en-MY" dirty="0"/>
          </a:p>
          <a:p>
            <a:pPr marL="0" indent="0">
              <a:buNone/>
            </a:pPr>
            <a:endParaRPr lang="en-MY" dirty="0"/>
          </a:p>
        </p:txBody>
      </p:sp>
      <p:pic>
        <p:nvPicPr>
          <p:cNvPr id="4" name="image7.png">
            <a:extLst>
              <a:ext uri="{FF2B5EF4-FFF2-40B4-BE49-F238E27FC236}">
                <a16:creationId xmlns:a16="http://schemas.microsoft.com/office/drawing/2014/main" id="{539C461D-8220-4EA3-A277-A171000393AF}"/>
              </a:ext>
            </a:extLst>
          </p:cNvPr>
          <p:cNvPicPr/>
          <p:nvPr/>
        </p:nvPicPr>
        <p:blipFill>
          <a:blip r:embed="rId2"/>
          <a:srcRect/>
          <a:stretch>
            <a:fillRect/>
          </a:stretch>
        </p:blipFill>
        <p:spPr>
          <a:xfrm>
            <a:off x="5619748" y="2736850"/>
            <a:ext cx="5276850" cy="2959100"/>
          </a:xfrm>
          <a:prstGeom prst="rect">
            <a:avLst/>
          </a:prstGeom>
          <a:ln>
            <a:solidFill>
              <a:schemeClr val="accent1"/>
            </a:solidFill>
          </a:ln>
        </p:spPr>
      </p:pic>
    </p:spTree>
    <p:extLst>
      <p:ext uri="{BB962C8B-B14F-4D97-AF65-F5344CB8AC3E}">
        <p14:creationId xmlns:p14="http://schemas.microsoft.com/office/powerpoint/2010/main" val="9798860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CF5665-8C80-4F65-BFBD-71CE0328C76E}"/>
              </a:ext>
            </a:extLst>
          </p:cNvPr>
          <p:cNvSpPr>
            <a:spLocks noGrp="1"/>
          </p:cNvSpPr>
          <p:nvPr>
            <p:ph idx="1"/>
          </p:nvPr>
        </p:nvSpPr>
        <p:spPr/>
        <p:txBody>
          <a:bodyPr/>
          <a:lstStyle/>
          <a:p>
            <a:pPr marL="0" indent="0">
              <a:buNone/>
            </a:pPr>
            <a:r>
              <a:rPr lang="en-MY" dirty="0"/>
              <a:t>I have created and design each page in the e-commerce website. I will show you step by step.</a:t>
            </a:r>
          </a:p>
        </p:txBody>
      </p:sp>
      <p:sp>
        <p:nvSpPr>
          <p:cNvPr id="4" name="Rectangle 3">
            <a:extLst>
              <a:ext uri="{FF2B5EF4-FFF2-40B4-BE49-F238E27FC236}">
                <a16:creationId xmlns:a16="http://schemas.microsoft.com/office/drawing/2014/main" id="{88AACF51-5461-416E-8ED4-0963B7860C7F}"/>
              </a:ext>
            </a:extLst>
          </p:cNvPr>
          <p:cNvSpPr/>
          <p:nvPr/>
        </p:nvSpPr>
        <p:spPr>
          <a:xfrm>
            <a:off x="4811732" y="1229975"/>
            <a:ext cx="2294218"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Design</a:t>
            </a:r>
          </a:p>
        </p:txBody>
      </p:sp>
    </p:spTree>
    <p:extLst>
      <p:ext uri="{BB962C8B-B14F-4D97-AF65-F5344CB8AC3E}">
        <p14:creationId xmlns:p14="http://schemas.microsoft.com/office/powerpoint/2010/main" val="13612819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60E47-4F5A-428A-AFCF-68C46904FA7A}"/>
              </a:ext>
            </a:extLst>
          </p:cNvPr>
          <p:cNvSpPr>
            <a:spLocks noGrp="1"/>
          </p:cNvSpPr>
          <p:nvPr>
            <p:ph type="title"/>
          </p:nvPr>
        </p:nvSpPr>
        <p:spPr/>
        <p:txBody>
          <a:bodyPr/>
          <a:lstStyle/>
          <a:p>
            <a:r>
              <a:rPr lang="en-MY" dirty="0"/>
              <a:t>Home Page</a:t>
            </a:r>
          </a:p>
        </p:txBody>
      </p:sp>
      <p:pic>
        <p:nvPicPr>
          <p:cNvPr id="4" name="Content Placeholder 3">
            <a:extLst>
              <a:ext uri="{FF2B5EF4-FFF2-40B4-BE49-F238E27FC236}">
                <a16:creationId xmlns:a16="http://schemas.microsoft.com/office/drawing/2014/main" id="{27D22329-A7A1-493D-8C27-FE46CA0BE6E7}"/>
              </a:ext>
            </a:extLst>
          </p:cNvPr>
          <p:cNvPicPr>
            <a:picLocks noGrp="1" noChangeAspect="1"/>
          </p:cNvPicPr>
          <p:nvPr>
            <p:ph idx="1"/>
          </p:nvPr>
        </p:nvPicPr>
        <p:blipFill>
          <a:blip r:embed="rId2"/>
          <a:stretch>
            <a:fillRect/>
          </a:stretch>
        </p:blipFill>
        <p:spPr>
          <a:xfrm>
            <a:off x="2203273" y="2448315"/>
            <a:ext cx="8114207" cy="3860409"/>
          </a:xfrm>
          <a:prstGeom prst="rect">
            <a:avLst/>
          </a:prstGeom>
          <a:ln>
            <a:solidFill>
              <a:schemeClr val="tx1"/>
            </a:solidFill>
          </a:ln>
        </p:spPr>
      </p:pic>
    </p:spTree>
    <p:extLst>
      <p:ext uri="{BB962C8B-B14F-4D97-AF65-F5344CB8AC3E}">
        <p14:creationId xmlns:p14="http://schemas.microsoft.com/office/powerpoint/2010/main" val="13677083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E465-E9F1-4F5A-BF8A-9810EF78BED8}"/>
              </a:ext>
            </a:extLst>
          </p:cNvPr>
          <p:cNvSpPr>
            <a:spLocks noGrp="1"/>
          </p:cNvSpPr>
          <p:nvPr>
            <p:ph type="title"/>
          </p:nvPr>
        </p:nvSpPr>
        <p:spPr/>
        <p:txBody>
          <a:bodyPr/>
          <a:lstStyle/>
          <a:p>
            <a:r>
              <a:rPr lang="en-MY" dirty="0"/>
              <a:t>Home Page function</a:t>
            </a:r>
          </a:p>
        </p:txBody>
      </p:sp>
      <p:sp>
        <p:nvSpPr>
          <p:cNvPr id="3" name="Content Placeholder 2">
            <a:extLst>
              <a:ext uri="{FF2B5EF4-FFF2-40B4-BE49-F238E27FC236}">
                <a16:creationId xmlns:a16="http://schemas.microsoft.com/office/drawing/2014/main" id="{1AC963C6-EF4E-462D-B224-8F527D0485B8}"/>
              </a:ext>
            </a:extLst>
          </p:cNvPr>
          <p:cNvSpPr>
            <a:spLocks noGrp="1"/>
          </p:cNvSpPr>
          <p:nvPr>
            <p:ph idx="1"/>
          </p:nvPr>
        </p:nvSpPr>
        <p:spPr/>
        <p:txBody>
          <a:bodyPr/>
          <a:lstStyle/>
          <a:p>
            <a:pPr marL="0" indent="0">
              <a:buNone/>
            </a:pPr>
            <a:r>
              <a:rPr lang="en-MY" dirty="0"/>
              <a:t>1. I have add the current date and time to let the customer easy to know the current date and time.</a:t>
            </a:r>
          </a:p>
          <a:p>
            <a:pPr marL="0" indent="0">
              <a:buNone/>
            </a:pPr>
            <a:endParaRPr lang="en-MY" dirty="0"/>
          </a:p>
          <a:p>
            <a:pPr marL="0" indent="0">
              <a:buNone/>
            </a:pPr>
            <a:endParaRPr lang="en-MY" dirty="0"/>
          </a:p>
          <a:p>
            <a:pPr marL="0" indent="0">
              <a:buNone/>
            </a:pPr>
            <a:r>
              <a:rPr lang="en-MY" dirty="0"/>
              <a:t>2. Can switch the slide in the dashboard.</a:t>
            </a:r>
          </a:p>
          <a:p>
            <a:pPr marL="0" indent="0">
              <a:buNone/>
            </a:pPr>
            <a:endParaRPr lang="en-MY" dirty="0"/>
          </a:p>
        </p:txBody>
      </p:sp>
      <p:pic>
        <p:nvPicPr>
          <p:cNvPr id="9" name="Picture 8">
            <a:extLst>
              <a:ext uri="{FF2B5EF4-FFF2-40B4-BE49-F238E27FC236}">
                <a16:creationId xmlns:a16="http://schemas.microsoft.com/office/drawing/2014/main" id="{BC1F0378-1DB0-4898-8C6A-4BEF57A5C22C}"/>
              </a:ext>
            </a:extLst>
          </p:cNvPr>
          <p:cNvPicPr>
            <a:picLocks noChangeAspect="1"/>
          </p:cNvPicPr>
          <p:nvPr/>
        </p:nvPicPr>
        <p:blipFill>
          <a:blip r:embed="rId2"/>
          <a:stretch>
            <a:fillRect/>
          </a:stretch>
        </p:blipFill>
        <p:spPr>
          <a:xfrm>
            <a:off x="1158240" y="3542209"/>
            <a:ext cx="5962650" cy="552450"/>
          </a:xfrm>
          <a:prstGeom prst="rect">
            <a:avLst/>
          </a:prstGeom>
        </p:spPr>
      </p:pic>
      <p:pic>
        <p:nvPicPr>
          <p:cNvPr id="10" name="Picture 9">
            <a:extLst>
              <a:ext uri="{FF2B5EF4-FFF2-40B4-BE49-F238E27FC236}">
                <a16:creationId xmlns:a16="http://schemas.microsoft.com/office/drawing/2014/main" id="{7F49BDBA-426B-4348-AFA9-F157C5034AB5}"/>
              </a:ext>
            </a:extLst>
          </p:cNvPr>
          <p:cNvPicPr>
            <a:picLocks noChangeAspect="1"/>
          </p:cNvPicPr>
          <p:nvPr/>
        </p:nvPicPr>
        <p:blipFill>
          <a:blip r:embed="rId3"/>
          <a:stretch>
            <a:fillRect/>
          </a:stretch>
        </p:blipFill>
        <p:spPr>
          <a:xfrm>
            <a:off x="6983730" y="4547278"/>
            <a:ext cx="1520190" cy="1360664"/>
          </a:xfrm>
          <a:prstGeom prst="rect">
            <a:avLst/>
          </a:prstGeom>
          <a:ln>
            <a:solidFill>
              <a:schemeClr val="tx1"/>
            </a:solidFill>
          </a:ln>
        </p:spPr>
      </p:pic>
    </p:spTree>
    <p:extLst>
      <p:ext uri="{BB962C8B-B14F-4D97-AF65-F5344CB8AC3E}">
        <p14:creationId xmlns:p14="http://schemas.microsoft.com/office/powerpoint/2010/main" val="27117750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C9A0A-2695-439D-9831-B53253DDBF3B}"/>
              </a:ext>
            </a:extLst>
          </p:cNvPr>
          <p:cNvSpPr>
            <a:spLocks noGrp="1"/>
          </p:cNvSpPr>
          <p:nvPr>
            <p:ph type="title"/>
          </p:nvPr>
        </p:nvSpPr>
        <p:spPr/>
        <p:txBody>
          <a:bodyPr/>
          <a:lstStyle/>
          <a:p>
            <a:r>
              <a:rPr lang="en-MY" dirty="0"/>
              <a:t>Home Page Function</a:t>
            </a:r>
          </a:p>
        </p:txBody>
      </p:sp>
      <p:pic>
        <p:nvPicPr>
          <p:cNvPr id="4" name="Picture 3">
            <a:extLst>
              <a:ext uri="{FF2B5EF4-FFF2-40B4-BE49-F238E27FC236}">
                <a16:creationId xmlns:a16="http://schemas.microsoft.com/office/drawing/2014/main" id="{F6720EAA-C2B2-43D8-BA6C-DF842235B5A2}"/>
              </a:ext>
            </a:extLst>
          </p:cNvPr>
          <p:cNvPicPr>
            <a:picLocks noChangeAspect="1"/>
          </p:cNvPicPr>
          <p:nvPr/>
        </p:nvPicPr>
        <p:blipFill>
          <a:blip r:embed="rId2"/>
          <a:stretch>
            <a:fillRect/>
          </a:stretch>
        </p:blipFill>
        <p:spPr>
          <a:xfrm>
            <a:off x="871593" y="2535599"/>
            <a:ext cx="6017479" cy="3668972"/>
          </a:xfrm>
          <a:prstGeom prst="rect">
            <a:avLst/>
          </a:prstGeom>
          <a:ln>
            <a:solidFill>
              <a:schemeClr val="tx1"/>
            </a:solidFill>
          </a:ln>
        </p:spPr>
      </p:pic>
      <p:sp>
        <p:nvSpPr>
          <p:cNvPr id="5" name="TextBox 4">
            <a:extLst>
              <a:ext uri="{FF2B5EF4-FFF2-40B4-BE49-F238E27FC236}">
                <a16:creationId xmlns:a16="http://schemas.microsoft.com/office/drawing/2014/main" id="{6D08EC0B-E45A-455D-8AD5-B57E1A550D8D}"/>
              </a:ext>
            </a:extLst>
          </p:cNvPr>
          <p:cNvSpPr txBox="1"/>
          <p:nvPr/>
        </p:nvSpPr>
        <p:spPr>
          <a:xfrm>
            <a:off x="7306322" y="3446755"/>
            <a:ext cx="3355760" cy="923330"/>
          </a:xfrm>
          <a:prstGeom prst="rect">
            <a:avLst/>
          </a:prstGeom>
          <a:noFill/>
          <a:ln>
            <a:noFill/>
          </a:ln>
        </p:spPr>
        <p:txBody>
          <a:bodyPr wrap="square" rtlCol="0">
            <a:spAutoFit/>
          </a:bodyPr>
          <a:lstStyle/>
          <a:p>
            <a:r>
              <a:rPr lang="en-MY" dirty="0"/>
              <a:t>In the below Home Page will show the menu picture and ranking.</a:t>
            </a:r>
          </a:p>
        </p:txBody>
      </p:sp>
    </p:spTree>
    <p:extLst>
      <p:ext uri="{BB962C8B-B14F-4D97-AF65-F5344CB8AC3E}">
        <p14:creationId xmlns:p14="http://schemas.microsoft.com/office/powerpoint/2010/main" val="1842193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D0628-2E54-4377-993A-929CF959A044}"/>
              </a:ext>
            </a:extLst>
          </p:cNvPr>
          <p:cNvSpPr>
            <a:spLocks noGrp="1"/>
          </p:cNvSpPr>
          <p:nvPr>
            <p:ph type="title"/>
          </p:nvPr>
        </p:nvSpPr>
        <p:spPr/>
        <p:txBody>
          <a:bodyPr>
            <a:normAutofit fontScale="90000"/>
          </a:bodyPr>
          <a:lstStyle/>
          <a:p>
            <a:r>
              <a:rPr lang="en-GB" dirty="0"/>
              <a:t>COMPARISON WITH OPEN SOURCE AND CLOSED SOURCE</a:t>
            </a:r>
            <a:endParaRPr lang="en-MY" dirty="0"/>
          </a:p>
        </p:txBody>
      </p:sp>
      <p:sp>
        <p:nvSpPr>
          <p:cNvPr id="3" name="Content Placeholder 2">
            <a:extLst>
              <a:ext uri="{FF2B5EF4-FFF2-40B4-BE49-F238E27FC236}">
                <a16:creationId xmlns:a16="http://schemas.microsoft.com/office/drawing/2014/main" id="{2F903DB3-80CD-4EB6-925B-1B095A115394}"/>
              </a:ext>
            </a:extLst>
          </p:cNvPr>
          <p:cNvSpPr>
            <a:spLocks noGrp="1"/>
          </p:cNvSpPr>
          <p:nvPr>
            <p:ph idx="1"/>
          </p:nvPr>
        </p:nvSpPr>
        <p:spPr/>
        <p:txBody>
          <a:bodyPr/>
          <a:lstStyle/>
          <a:p>
            <a:r>
              <a:rPr lang="en-US" dirty="0"/>
              <a:t>In this regard, open source software is more secure than closed source software. Besides, open source software allows users to evaluate how secure the software is by themselves because they have the access to its source code. That is not possible for closed source software.</a:t>
            </a:r>
            <a:endParaRPr lang="en-MY" dirty="0"/>
          </a:p>
        </p:txBody>
      </p:sp>
    </p:spTree>
    <p:extLst>
      <p:ext uri="{BB962C8B-B14F-4D97-AF65-F5344CB8AC3E}">
        <p14:creationId xmlns:p14="http://schemas.microsoft.com/office/powerpoint/2010/main" val="41657848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F460-D876-45C1-BCC3-D91840360751}"/>
              </a:ext>
            </a:extLst>
          </p:cNvPr>
          <p:cNvSpPr>
            <a:spLocks noGrp="1"/>
          </p:cNvSpPr>
          <p:nvPr>
            <p:ph type="title"/>
          </p:nvPr>
        </p:nvSpPr>
        <p:spPr/>
        <p:txBody>
          <a:bodyPr/>
          <a:lstStyle/>
          <a:p>
            <a:r>
              <a:rPr lang="en-MY" dirty="0"/>
              <a:t>Home Page Function</a:t>
            </a:r>
          </a:p>
        </p:txBody>
      </p:sp>
      <p:pic>
        <p:nvPicPr>
          <p:cNvPr id="4" name="Content Placeholder 3">
            <a:extLst>
              <a:ext uri="{FF2B5EF4-FFF2-40B4-BE49-F238E27FC236}">
                <a16:creationId xmlns:a16="http://schemas.microsoft.com/office/drawing/2014/main" id="{77AF3A1C-67EC-4EB4-8109-EC1BC4035566}"/>
              </a:ext>
            </a:extLst>
          </p:cNvPr>
          <p:cNvPicPr>
            <a:picLocks noGrp="1" noChangeAspect="1"/>
          </p:cNvPicPr>
          <p:nvPr>
            <p:ph idx="1"/>
          </p:nvPr>
        </p:nvPicPr>
        <p:blipFill>
          <a:blip r:embed="rId2"/>
          <a:stretch>
            <a:fillRect/>
          </a:stretch>
        </p:blipFill>
        <p:spPr>
          <a:xfrm>
            <a:off x="1097280" y="4242708"/>
            <a:ext cx="10058400" cy="1394507"/>
          </a:xfrm>
          <a:prstGeom prst="rect">
            <a:avLst/>
          </a:prstGeom>
          <a:ln>
            <a:solidFill>
              <a:schemeClr val="tx1"/>
            </a:solidFill>
          </a:ln>
        </p:spPr>
      </p:pic>
      <p:sp>
        <p:nvSpPr>
          <p:cNvPr id="5" name="TextBox 4">
            <a:extLst>
              <a:ext uri="{FF2B5EF4-FFF2-40B4-BE49-F238E27FC236}">
                <a16:creationId xmlns:a16="http://schemas.microsoft.com/office/drawing/2014/main" id="{EF11DDEA-EF73-44D3-85CE-28FC5CEC2F51}"/>
              </a:ext>
            </a:extLst>
          </p:cNvPr>
          <p:cNvSpPr txBox="1"/>
          <p:nvPr/>
        </p:nvSpPr>
        <p:spPr>
          <a:xfrm>
            <a:off x="1387580" y="3105834"/>
            <a:ext cx="9416840" cy="646331"/>
          </a:xfrm>
          <a:prstGeom prst="rect">
            <a:avLst/>
          </a:prstGeom>
          <a:noFill/>
        </p:spPr>
        <p:txBody>
          <a:bodyPr wrap="square" rtlCol="0">
            <a:spAutoFit/>
          </a:bodyPr>
          <a:lstStyle/>
          <a:p>
            <a:r>
              <a:rPr lang="en-MY" dirty="0"/>
              <a:t>At the top of the Home page, it will show the “f” icon. This icon is let the customers to click the link to access </a:t>
            </a:r>
            <a:r>
              <a:rPr lang="en-MY" dirty="0" err="1"/>
              <a:t>Misai</a:t>
            </a:r>
            <a:r>
              <a:rPr lang="en-MY" dirty="0"/>
              <a:t> Man company social media Facebook.</a:t>
            </a:r>
          </a:p>
        </p:txBody>
      </p:sp>
    </p:spTree>
    <p:extLst>
      <p:ext uri="{BB962C8B-B14F-4D97-AF65-F5344CB8AC3E}">
        <p14:creationId xmlns:p14="http://schemas.microsoft.com/office/powerpoint/2010/main" val="41774498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3E01-01F8-4CA4-865E-3D153A3FF928}"/>
              </a:ext>
            </a:extLst>
          </p:cNvPr>
          <p:cNvSpPr>
            <a:spLocks noGrp="1"/>
          </p:cNvSpPr>
          <p:nvPr>
            <p:ph type="title"/>
          </p:nvPr>
        </p:nvSpPr>
        <p:spPr/>
        <p:txBody>
          <a:bodyPr/>
          <a:lstStyle/>
          <a:p>
            <a:r>
              <a:rPr lang="en-MY" dirty="0"/>
              <a:t>Home Page Function</a:t>
            </a:r>
          </a:p>
        </p:txBody>
      </p:sp>
      <p:pic>
        <p:nvPicPr>
          <p:cNvPr id="4" name="Content Placeholder 3">
            <a:extLst>
              <a:ext uri="{FF2B5EF4-FFF2-40B4-BE49-F238E27FC236}">
                <a16:creationId xmlns:a16="http://schemas.microsoft.com/office/drawing/2014/main" id="{EA17D5A0-C6CC-467C-BC9E-1C40031E84FE}"/>
              </a:ext>
            </a:extLst>
          </p:cNvPr>
          <p:cNvPicPr>
            <a:picLocks noGrp="1" noChangeAspect="1"/>
          </p:cNvPicPr>
          <p:nvPr>
            <p:ph idx="1"/>
          </p:nvPr>
        </p:nvPicPr>
        <p:blipFill>
          <a:blip r:embed="rId2"/>
          <a:stretch>
            <a:fillRect/>
          </a:stretch>
        </p:blipFill>
        <p:spPr>
          <a:xfrm>
            <a:off x="1826549" y="4287351"/>
            <a:ext cx="7267575" cy="1304925"/>
          </a:xfrm>
          <a:prstGeom prst="rect">
            <a:avLst/>
          </a:prstGeom>
          <a:ln>
            <a:solidFill>
              <a:schemeClr val="tx1"/>
            </a:solidFill>
          </a:ln>
        </p:spPr>
      </p:pic>
      <p:sp>
        <p:nvSpPr>
          <p:cNvPr id="5" name="TextBox 4">
            <a:extLst>
              <a:ext uri="{FF2B5EF4-FFF2-40B4-BE49-F238E27FC236}">
                <a16:creationId xmlns:a16="http://schemas.microsoft.com/office/drawing/2014/main" id="{FF743A8E-F609-4D35-9B9D-C7310CD2A922}"/>
              </a:ext>
            </a:extLst>
          </p:cNvPr>
          <p:cNvSpPr txBox="1"/>
          <p:nvPr/>
        </p:nvSpPr>
        <p:spPr>
          <a:xfrm>
            <a:off x="2596275" y="2782669"/>
            <a:ext cx="6098959" cy="646331"/>
          </a:xfrm>
          <a:prstGeom prst="rect">
            <a:avLst/>
          </a:prstGeom>
          <a:noFill/>
        </p:spPr>
        <p:txBody>
          <a:bodyPr wrap="square" rtlCol="0">
            <a:spAutoFit/>
          </a:bodyPr>
          <a:lstStyle/>
          <a:p>
            <a:r>
              <a:rPr lang="en-MY" dirty="0"/>
              <a:t>At the top of Home Page, it shows the 4 tabs to let the customer to choose the content in the page.</a:t>
            </a:r>
          </a:p>
        </p:txBody>
      </p:sp>
    </p:spTree>
    <p:extLst>
      <p:ext uri="{BB962C8B-B14F-4D97-AF65-F5344CB8AC3E}">
        <p14:creationId xmlns:p14="http://schemas.microsoft.com/office/powerpoint/2010/main" val="33759086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AE5EB-54F1-47C4-8688-18091EF9923F}"/>
              </a:ext>
            </a:extLst>
          </p:cNvPr>
          <p:cNvSpPr>
            <a:spLocks noGrp="1"/>
          </p:cNvSpPr>
          <p:nvPr>
            <p:ph type="title"/>
          </p:nvPr>
        </p:nvSpPr>
        <p:spPr/>
        <p:txBody>
          <a:bodyPr/>
          <a:lstStyle/>
          <a:p>
            <a:r>
              <a:rPr lang="en-MY" dirty="0"/>
              <a:t>About Us Page</a:t>
            </a:r>
          </a:p>
        </p:txBody>
      </p:sp>
      <p:pic>
        <p:nvPicPr>
          <p:cNvPr id="4" name="Picture 3">
            <a:extLst>
              <a:ext uri="{FF2B5EF4-FFF2-40B4-BE49-F238E27FC236}">
                <a16:creationId xmlns:a16="http://schemas.microsoft.com/office/drawing/2014/main" id="{96F2A58A-1829-43C9-92B5-688D94C492AB}"/>
              </a:ext>
            </a:extLst>
          </p:cNvPr>
          <p:cNvPicPr>
            <a:picLocks noChangeAspect="1"/>
          </p:cNvPicPr>
          <p:nvPr/>
        </p:nvPicPr>
        <p:blipFill>
          <a:blip r:embed="rId2"/>
          <a:stretch>
            <a:fillRect/>
          </a:stretch>
        </p:blipFill>
        <p:spPr>
          <a:xfrm>
            <a:off x="972312" y="2654606"/>
            <a:ext cx="7101160" cy="3386403"/>
          </a:xfrm>
          <a:prstGeom prst="rect">
            <a:avLst/>
          </a:prstGeom>
          <a:ln>
            <a:solidFill>
              <a:schemeClr val="tx1"/>
            </a:solidFill>
          </a:ln>
        </p:spPr>
      </p:pic>
      <p:sp>
        <p:nvSpPr>
          <p:cNvPr id="5" name="TextBox 4">
            <a:extLst>
              <a:ext uri="{FF2B5EF4-FFF2-40B4-BE49-F238E27FC236}">
                <a16:creationId xmlns:a16="http://schemas.microsoft.com/office/drawing/2014/main" id="{4E08ECBB-1EDB-4307-849D-68A1E9E81E2A}"/>
              </a:ext>
            </a:extLst>
          </p:cNvPr>
          <p:cNvSpPr txBox="1"/>
          <p:nvPr/>
        </p:nvSpPr>
        <p:spPr>
          <a:xfrm>
            <a:off x="8394872" y="3264408"/>
            <a:ext cx="2824816" cy="1200329"/>
          </a:xfrm>
          <a:prstGeom prst="rect">
            <a:avLst/>
          </a:prstGeom>
          <a:noFill/>
        </p:spPr>
        <p:txBody>
          <a:bodyPr wrap="square" rtlCol="0">
            <a:spAutoFit/>
          </a:bodyPr>
          <a:lstStyle/>
          <a:p>
            <a:r>
              <a:rPr lang="en-MY" dirty="0"/>
              <a:t>In the About Us page, this page will introduce the </a:t>
            </a:r>
            <a:r>
              <a:rPr lang="en-MY" dirty="0" err="1"/>
              <a:t>Misai</a:t>
            </a:r>
            <a:r>
              <a:rPr lang="en-MY" dirty="0"/>
              <a:t> Man company the background details.</a:t>
            </a:r>
          </a:p>
        </p:txBody>
      </p:sp>
    </p:spTree>
    <p:extLst>
      <p:ext uri="{BB962C8B-B14F-4D97-AF65-F5344CB8AC3E}">
        <p14:creationId xmlns:p14="http://schemas.microsoft.com/office/powerpoint/2010/main" val="36139928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50E7C-02C6-4BED-90AB-94848BE27E47}"/>
              </a:ext>
            </a:extLst>
          </p:cNvPr>
          <p:cNvSpPr>
            <a:spLocks noGrp="1"/>
          </p:cNvSpPr>
          <p:nvPr>
            <p:ph type="title"/>
          </p:nvPr>
        </p:nvSpPr>
        <p:spPr/>
        <p:txBody>
          <a:bodyPr/>
          <a:lstStyle/>
          <a:p>
            <a:r>
              <a:rPr lang="en-MY" dirty="0"/>
              <a:t>About Us Page</a:t>
            </a:r>
          </a:p>
        </p:txBody>
      </p:sp>
      <p:pic>
        <p:nvPicPr>
          <p:cNvPr id="4" name="Picture 3">
            <a:extLst>
              <a:ext uri="{FF2B5EF4-FFF2-40B4-BE49-F238E27FC236}">
                <a16:creationId xmlns:a16="http://schemas.microsoft.com/office/drawing/2014/main" id="{D878DF38-C1CB-406F-B70A-B77E4E728500}"/>
              </a:ext>
            </a:extLst>
          </p:cNvPr>
          <p:cNvPicPr>
            <a:picLocks noChangeAspect="1"/>
          </p:cNvPicPr>
          <p:nvPr/>
        </p:nvPicPr>
        <p:blipFill>
          <a:blip r:embed="rId2"/>
          <a:stretch>
            <a:fillRect/>
          </a:stretch>
        </p:blipFill>
        <p:spPr>
          <a:xfrm>
            <a:off x="1531441" y="2535625"/>
            <a:ext cx="4838879" cy="3340243"/>
          </a:xfrm>
          <a:prstGeom prst="rect">
            <a:avLst/>
          </a:prstGeom>
          <a:ln>
            <a:solidFill>
              <a:schemeClr val="tx1"/>
            </a:solidFill>
          </a:ln>
        </p:spPr>
      </p:pic>
      <p:sp>
        <p:nvSpPr>
          <p:cNvPr id="5" name="TextBox 4">
            <a:extLst>
              <a:ext uri="{FF2B5EF4-FFF2-40B4-BE49-F238E27FC236}">
                <a16:creationId xmlns:a16="http://schemas.microsoft.com/office/drawing/2014/main" id="{5B1E2FC3-8F4D-4DB1-A2A0-A90C7C12D066}"/>
              </a:ext>
            </a:extLst>
          </p:cNvPr>
          <p:cNvSpPr txBox="1"/>
          <p:nvPr/>
        </p:nvSpPr>
        <p:spPr>
          <a:xfrm>
            <a:off x="6906826" y="2982897"/>
            <a:ext cx="3338004" cy="2031325"/>
          </a:xfrm>
          <a:prstGeom prst="rect">
            <a:avLst/>
          </a:prstGeom>
          <a:noFill/>
        </p:spPr>
        <p:txBody>
          <a:bodyPr wrap="square" rtlCol="0">
            <a:spAutoFit/>
          </a:bodyPr>
          <a:lstStyle/>
          <a:p>
            <a:r>
              <a:rPr lang="en-MY" dirty="0"/>
              <a:t>In the below the about us page, two logos will count how many products for the </a:t>
            </a:r>
            <a:r>
              <a:rPr lang="en-MY" dirty="0" err="1"/>
              <a:t>Misai</a:t>
            </a:r>
            <a:r>
              <a:rPr lang="en-MY" dirty="0"/>
              <a:t> Man company. For example, the bun </a:t>
            </a:r>
            <a:r>
              <a:rPr lang="en-MY" dirty="0" err="1"/>
              <a:t>receipies</a:t>
            </a:r>
            <a:r>
              <a:rPr lang="en-MY" dirty="0"/>
              <a:t> have three types and the herbal tea </a:t>
            </a:r>
            <a:r>
              <a:rPr lang="en-MY" dirty="0" err="1"/>
              <a:t>receipies</a:t>
            </a:r>
            <a:r>
              <a:rPr lang="en-MY" dirty="0"/>
              <a:t> have 2 types.</a:t>
            </a:r>
          </a:p>
        </p:txBody>
      </p:sp>
    </p:spTree>
    <p:extLst>
      <p:ext uri="{BB962C8B-B14F-4D97-AF65-F5344CB8AC3E}">
        <p14:creationId xmlns:p14="http://schemas.microsoft.com/office/powerpoint/2010/main" val="37301252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E3C2-DB89-4347-8245-A08FF7D637BA}"/>
              </a:ext>
            </a:extLst>
          </p:cNvPr>
          <p:cNvSpPr>
            <a:spLocks noGrp="1"/>
          </p:cNvSpPr>
          <p:nvPr>
            <p:ph type="title"/>
          </p:nvPr>
        </p:nvSpPr>
        <p:spPr/>
        <p:txBody>
          <a:bodyPr/>
          <a:lstStyle/>
          <a:p>
            <a:r>
              <a:rPr lang="en-MY" dirty="0"/>
              <a:t>Menu Page</a:t>
            </a:r>
          </a:p>
        </p:txBody>
      </p:sp>
      <p:pic>
        <p:nvPicPr>
          <p:cNvPr id="4" name="Picture 3">
            <a:extLst>
              <a:ext uri="{FF2B5EF4-FFF2-40B4-BE49-F238E27FC236}">
                <a16:creationId xmlns:a16="http://schemas.microsoft.com/office/drawing/2014/main" id="{79370B9C-ABE2-41C7-AF34-F6B304F59CD4}"/>
              </a:ext>
            </a:extLst>
          </p:cNvPr>
          <p:cNvPicPr>
            <a:picLocks noChangeAspect="1"/>
          </p:cNvPicPr>
          <p:nvPr/>
        </p:nvPicPr>
        <p:blipFill>
          <a:blip r:embed="rId2"/>
          <a:stretch>
            <a:fillRect/>
          </a:stretch>
        </p:blipFill>
        <p:spPr>
          <a:xfrm>
            <a:off x="2042753" y="3014307"/>
            <a:ext cx="5912528" cy="2586348"/>
          </a:xfrm>
          <a:prstGeom prst="rect">
            <a:avLst/>
          </a:prstGeom>
          <a:ln>
            <a:solidFill>
              <a:schemeClr val="tx1"/>
            </a:solidFill>
          </a:ln>
        </p:spPr>
      </p:pic>
      <p:sp>
        <p:nvSpPr>
          <p:cNvPr id="5" name="TextBox 4">
            <a:extLst>
              <a:ext uri="{FF2B5EF4-FFF2-40B4-BE49-F238E27FC236}">
                <a16:creationId xmlns:a16="http://schemas.microsoft.com/office/drawing/2014/main" id="{A8FEBAC9-F612-4C9C-B65F-E83F0C2FDB6A}"/>
              </a:ext>
            </a:extLst>
          </p:cNvPr>
          <p:cNvSpPr txBox="1"/>
          <p:nvPr/>
        </p:nvSpPr>
        <p:spPr>
          <a:xfrm>
            <a:off x="8601870" y="3014307"/>
            <a:ext cx="1944210" cy="2031325"/>
          </a:xfrm>
          <a:prstGeom prst="rect">
            <a:avLst/>
          </a:prstGeom>
          <a:noFill/>
        </p:spPr>
        <p:txBody>
          <a:bodyPr wrap="square" rtlCol="0">
            <a:spAutoFit/>
          </a:bodyPr>
          <a:lstStyle/>
          <a:p>
            <a:r>
              <a:rPr lang="en-MY" dirty="0"/>
              <a:t>In the menu page, all the product will show in this page. It will show the product name, price and the amount. </a:t>
            </a:r>
          </a:p>
        </p:txBody>
      </p:sp>
    </p:spTree>
    <p:extLst>
      <p:ext uri="{BB962C8B-B14F-4D97-AF65-F5344CB8AC3E}">
        <p14:creationId xmlns:p14="http://schemas.microsoft.com/office/powerpoint/2010/main" val="28723701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64EB-33F2-48BC-84EB-41421E1108FB}"/>
              </a:ext>
            </a:extLst>
          </p:cNvPr>
          <p:cNvSpPr>
            <a:spLocks noGrp="1"/>
          </p:cNvSpPr>
          <p:nvPr>
            <p:ph type="title"/>
          </p:nvPr>
        </p:nvSpPr>
        <p:spPr/>
        <p:txBody>
          <a:bodyPr/>
          <a:lstStyle/>
          <a:p>
            <a:r>
              <a:rPr lang="en-MY" dirty="0"/>
              <a:t>Menu Page Function</a:t>
            </a:r>
          </a:p>
        </p:txBody>
      </p:sp>
      <p:pic>
        <p:nvPicPr>
          <p:cNvPr id="4" name="Picture 3">
            <a:extLst>
              <a:ext uri="{FF2B5EF4-FFF2-40B4-BE49-F238E27FC236}">
                <a16:creationId xmlns:a16="http://schemas.microsoft.com/office/drawing/2014/main" id="{37088A47-3BD1-4F29-810B-326BD3CC4049}"/>
              </a:ext>
            </a:extLst>
          </p:cNvPr>
          <p:cNvPicPr>
            <a:picLocks noChangeAspect="1"/>
          </p:cNvPicPr>
          <p:nvPr/>
        </p:nvPicPr>
        <p:blipFill>
          <a:blip r:embed="rId2"/>
          <a:stretch>
            <a:fillRect/>
          </a:stretch>
        </p:blipFill>
        <p:spPr>
          <a:xfrm>
            <a:off x="723532" y="2651760"/>
            <a:ext cx="8141688" cy="3418199"/>
          </a:xfrm>
          <a:prstGeom prst="rect">
            <a:avLst/>
          </a:prstGeom>
          <a:ln>
            <a:solidFill>
              <a:schemeClr val="tx1"/>
            </a:solidFill>
          </a:ln>
        </p:spPr>
      </p:pic>
      <p:sp>
        <p:nvSpPr>
          <p:cNvPr id="7" name="TextBox 6">
            <a:extLst>
              <a:ext uri="{FF2B5EF4-FFF2-40B4-BE49-F238E27FC236}">
                <a16:creationId xmlns:a16="http://schemas.microsoft.com/office/drawing/2014/main" id="{7ED79270-AA4F-44BD-8A5C-DB59F1615693}"/>
              </a:ext>
            </a:extLst>
          </p:cNvPr>
          <p:cNvSpPr txBox="1"/>
          <p:nvPr/>
        </p:nvSpPr>
        <p:spPr>
          <a:xfrm>
            <a:off x="8988637" y="2514199"/>
            <a:ext cx="2479831" cy="3693319"/>
          </a:xfrm>
          <a:prstGeom prst="rect">
            <a:avLst/>
          </a:prstGeom>
          <a:noFill/>
        </p:spPr>
        <p:txBody>
          <a:bodyPr wrap="square" rtlCol="0">
            <a:spAutoFit/>
          </a:bodyPr>
          <a:lstStyle/>
          <a:p>
            <a:r>
              <a:rPr lang="en-MY" dirty="0"/>
              <a:t>After the customer to choose the amount of the product, the list of choose the products will show in the above shopping cart. In the shopping cart, the customer can remove and add the products again. It also will show the total quantity and the price in the shopping cart.</a:t>
            </a:r>
          </a:p>
        </p:txBody>
      </p:sp>
    </p:spTree>
    <p:extLst>
      <p:ext uri="{BB962C8B-B14F-4D97-AF65-F5344CB8AC3E}">
        <p14:creationId xmlns:p14="http://schemas.microsoft.com/office/powerpoint/2010/main" val="19560694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51876-D140-4C76-B2DD-61E64A835735}"/>
              </a:ext>
            </a:extLst>
          </p:cNvPr>
          <p:cNvSpPr>
            <a:spLocks noGrp="1"/>
          </p:cNvSpPr>
          <p:nvPr>
            <p:ph type="title"/>
          </p:nvPr>
        </p:nvSpPr>
        <p:spPr/>
        <p:txBody>
          <a:bodyPr/>
          <a:lstStyle/>
          <a:p>
            <a:r>
              <a:rPr lang="en-MY" dirty="0"/>
              <a:t>Menu Page Function</a:t>
            </a:r>
          </a:p>
        </p:txBody>
      </p:sp>
      <p:pic>
        <p:nvPicPr>
          <p:cNvPr id="4" name="Picture 3">
            <a:extLst>
              <a:ext uri="{FF2B5EF4-FFF2-40B4-BE49-F238E27FC236}">
                <a16:creationId xmlns:a16="http://schemas.microsoft.com/office/drawing/2014/main" id="{CED8E36F-8440-4A42-BADC-0DBEA927C8AB}"/>
              </a:ext>
            </a:extLst>
          </p:cNvPr>
          <p:cNvPicPr>
            <a:picLocks noChangeAspect="1"/>
          </p:cNvPicPr>
          <p:nvPr/>
        </p:nvPicPr>
        <p:blipFill>
          <a:blip r:embed="rId2"/>
          <a:stretch>
            <a:fillRect/>
          </a:stretch>
        </p:blipFill>
        <p:spPr>
          <a:xfrm>
            <a:off x="827889" y="2837157"/>
            <a:ext cx="7193352" cy="2776815"/>
          </a:xfrm>
          <a:prstGeom prst="rect">
            <a:avLst/>
          </a:prstGeom>
          <a:ln>
            <a:solidFill>
              <a:schemeClr val="tx1"/>
            </a:solidFill>
          </a:ln>
        </p:spPr>
      </p:pic>
      <p:sp>
        <p:nvSpPr>
          <p:cNvPr id="5" name="TextBox 4">
            <a:extLst>
              <a:ext uri="{FF2B5EF4-FFF2-40B4-BE49-F238E27FC236}">
                <a16:creationId xmlns:a16="http://schemas.microsoft.com/office/drawing/2014/main" id="{F51D8B05-8895-4581-8402-68F5002AAA0B}"/>
              </a:ext>
            </a:extLst>
          </p:cNvPr>
          <p:cNvSpPr txBox="1"/>
          <p:nvPr/>
        </p:nvSpPr>
        <p:spPr>
          <a:xfrm>
            <a:off x="8606159" y="2837157"/>
            <a:ext cx="2290439" cy="2308324"/>
          </a:xfrm>
          <a:prstGeom prst="rect">
            <a:avLst/>
          </a:prstGeom>
          <a:noFill/>
        </p:spPr>
        <p:txBody>
          <a:bodyPr wrap="square" rtlCol="0">
            <a:spAutoFit/>
          </a:bodyPr>
          <a:lstStyle/>
          <a:p>
            <a:r>
              <a:rPr lang="en-MY" dirty="0"/>
              <a:t>The empty cart button can let the customer direct to clear all the selected the products. The checkout button is turned to the next page after finish to select the items.</a:t>
            </a:r>
          </a:p>
        </p:txBody>
      </p:sp>
    </p:spTree>
    <p:extLst>
      <p:ext uri="{BB962C8B-B14F-4D97-AF65-F5344CB8AC3E}">
        <p14:creationId xmlns:p14="http://schemas.microsoft.com/office/powerpoint/2010/main" val="27196833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C342-B0A7-4269-B172-722C7B2DE5C7}"/>
              </a:ext>
            </a:extLst>
          </p:cNvPr>
          <p:cNvSpPr>
            <a:spLocks noGrp="1"/>
          </p:cNvSpPr>
          <p:nvPr>
            <p:ph type="title"/>
          </p:nvPr>
        </p:nvSpPr>
        <p:spPr/>
        <p:txBody>
          <a:bodyPr/>
          <a:lstStyle/>
          <a:p>
            <a:r>
              <a:rPr lang="en-MY" dirty="0"/>
              <a:t>Menu Page (Checkout Function)</a:t>
            </a:r>
          </a:p>
        </p:txBody>
      </p:sp>
      <p:sp>
        <p:nvSpPr>
          <p:cNvPr id="5" name="TextBox 4">
            <a:extLst>
              <a:ext uri="{FF2B5EF4-FFF2-40B4-BE49-F238E27FC236}">
                <a16:creationId xmlns:a16="http://schemas.microsoft.com/office/drawing/2014/main" id="{14C749EC-205A-4676-A6A3-2861C314F991}"/>
              </a:ext>
            </a:extLst>
          </p:cNvPr>
          <p:cNvSpPr txBox="1"/>
          <p:nvPr/>
        </p:nvSpPr>
        <p:spPr>
          <a:xfrm>
            <a:off x="8549640" y="2558288"/>
            <a:ext cx="2545080" cy="3139321"/>
          </a:xfrm>
          <a:prstGeom prst="rect">
            <a:avLst/>
          </a:prstGeom>
          <a:noFill/>
        </p:spPr>
        <p:txBody>
          <a:bodyPr wrap="square" rtlCol="0">
            <a:spAutoFit/>
          </a:bodyPr>
          <a:lstStyle/>
          <a:p>
            <a:r>
              <a:rPr lang="en-US" dirty="0"/>
              <a:t>After customers clicked the checkout button, they will bring the customer to the checkout page. The customers can double-check their purchase the details of the product in the checkout page, and insert their details then click the “Order Now” to submit to the admin.</a:t>
            </a:r>
            <a:endParaRPr lang="en-MY" dirty="0"/>
          </a:p>
        </p:txBody>
      </p:sp>
      <p:pic>
        <p:nvPicPr>
          <p:cNvPr id="8" name="Picture 7">
            <a:extLst>
              <a:ext uri="{FF2B5EF4-FFF2-40B4-BE49-F238E27FC236}">
                <a16:creationId xmlns:a16="http://schemas.microsoft.com/office/drawing/2014/main" id="{4B7DC4B8-0298-4D28-ABA8-77E9A8708E25}"/>
              </a:ext>
            </a:extLst>
          </p:cNvPr>
          <p:cNvPicPr>
            <a:picLocks noChangeAspect="1"/>
          </p:cNvPicPr>
          <p:nvPr/>
        </p:nvPicPr>
        <p:blipFill>
          <a:blip r:embed="rId2"/>
          <a:stretch>
            <a:fillRect/>
          </a:stretch>
        </p:blipFill>
        <p:spPr>
          <a:xfrm>
            <a:off x="1097280" y="2527809"/>
            <a:ext cx="7239000" cy="3514755"/>
          </a:xfrm>
          <a:prstGeom prst="rect">
            <a:avLst/>
          </a:prstGeom>
          <a:ln>
            <a:solidFill>
              <a:schemeClr val="tx1"/>
            </a:solidFill>
          </a:ln>
        </p:spPr>
      </p:pic>
    </p:spTree>
    <p:extLst>
      <p:ext uri="{BB962C8B-B14F-4D97-AF65-F5344CB8AC3E}">
        <p14:creationId xmlns:p14="http://schemas.microsoft.com/office/powerpoint/2010/main" val="249903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32B92-9F2B-4421-88C3-A3E7F934645C}"/>
              </a:ext>
            </a:extLst>
          </p:cNvPr>
          <p:cNvSpPr>
            <a:spLocks noGrp="1"/>
          </p:cNvSpPr>
          <p:nvPr>
            <p:ph type="title"/>
          </p:nvPr>
        </p:nvSpPr>
        <p:spPr/>
        <p:txBody>
          <a:bodyPr/>
          <a:lstStyle/>
          <a:p>
            <a:r>
              <a:rPr lang="en-MY" dirty="0"/>
              <a:t>Menu Page (Checkout Function)</a:t>
            </a:r>
          </a:p>
        </p:txBody>
      </p:sp>
      <p:pic>
        <p:nvPicPr>
          <p:cNvPr id="4" name="Picture 3">
            <a:extLst>
              <a:ext uri="{FF2B5EF4-FFF2-40B4-BE49-F238E27FC236}">
                <a16:creationId xmlns:a16="http://schemas.microsoft.com/office/drawing/2014/main" id="{5E87FE43-4606-4C72-9A15-11446E599FD7}"/>
              </a:ext>
            </a:extLst>
          </p:cNvPr>
          <p:cNvPicPr>
            <a:picLocks noChangeAspect="1"/>
          </p:cNvPicPr>
          <p:nvPr/>
        </p:nvPicPr>
        <p:blipFill>
          <a:blip r:embed="rId2"/>
          <a:stretch>
            <a:fillRect/>
          </a:stretch>
        </p:blipFill>
        <p:spPr>
          <a:xfrm>
            <a:off x="1097280" y="2700466"/>
            <a:ext cx="6115050" cy="3343275"/>
          </a:xfrm>
          <a:prstGeom prst="rect">
            <a:avLst/>
          </a:prstGeom>
          <a:ln>
            <a:solidFill>
              <a:schemeClr val="tx1"/>
            </a:solidFill>
          </a:ln>
        </p:spPr>
      </p:pic>
      <p:sp>
        <p:nvSpPr>
          <p:cNvPr id="6" name="TextBox 5">
            <a:extLst>
              <a:ext uri="{FF2B5EF4-FFF2-40B4-BE49-F238E27FC236}">
                <a16:creationId xmlns:a16="http://schemas.microsoft.com/office/drawing/2014/main" id="{4F6E36C7-66D8-4DD2-8380-628EA5DEB706}"/>
              </a:ext>
            </a:extLst>
          </p:cNvPr>
          <p:cNvSpPr txBox="1"/>
          <p:nvPr/>
        </p:nvSpPr>
        <p:spPr>
          <a:xfrm>
            <a:off x="7709514" y="3371673"/>
            <a:ext cx="3187084" cy="1200329"/>
          </a:xfrm>
          <a:prstGeom prst="rect">
            <a:avLst/>
          </a:prstGeom>
          <a:noFill/>
        </p:spPr>
        <p:txBody>
          <a:bodyPr wrap="square" rtlCol="0">
            <a:spAutoFit/>
          </a:bodyPr>
          <a:lstStyle/>
          <a:p>
            <a:r>
              <a:rPr lang="en-MY" dirty="0"/>
              <a:t>After click</a:t>
            </a:r>
            <a:r>
              <a:rPr lang="en-US" altLang="zh-CN" dirty="0" err="1"/>
              <a:t>ing</a:t>
            </a:r>
            <a:r>
              <a:rPr lang="en-MY" dirty="0"/>
              <a:t> the “Order Now”  button, the system will show the message “</a:t>
            </a:r>
            <a:r>
              <a:rPr lang="en-US" altLang="zh-CN" dirty="0"/>
              <a:t>order success</a:t>
            </a:r>
            <a:r>
              <a:rPr lang="en-MY" dirty="0"/>
              <a:t>” for the customers.</a:t>
            </a:r>
          </a:p>
        </p:txBody>
      </p:sp>
    </p:spTree>
    <p:extLst>
      <p:ext uri="{BB962C8B-B14F-4D97-AF65-F5344CB8AC3E}">
        <p14:creationId xmlns:p14="http://schemas.microsoft.com/office/powerpoint/2010/main" val="5365911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F7475-7B3B-47F9-A077-4B66B81A56C6}"/>
              </a:ext>
            </a:extLst>
          </p:cNvPr>
          <p:cNvSpPr>
            <a:spLocks noGrp="1"/>
          </p:cNvSpPr>
          <p:nvPr>
            <p:ph type="title"/>
          </p:nvPr>
        </p:nvSpPr>
        <p:spPr/>
        <p:txBody>
          <a:bodyPr/>
          <a:lstStyle/>
          <a:p>
            <a:r>
              <a:rPr lang="en-MY" dirty="0"/>
              <a:t>Contact Us Page Function</a:t>
            </a:r>
          </a:p>
        </p:txBody>
      </p:sp>
      <p:pic>
        <p:nvPicPr>
          <p:cNvPr id="4" name="Picture 3">
            <a:extLst>
              <a:ext uri="{FF2B5EF4-FFF2-40B4-BE49-F238E27FC236}">
                <a16:creationId xmlns:a16="http://schemas.microsoft.com/office/drawing/2014/main" id="{D3E60E0A-CAE2-4D97-BB3A-600CAEB6E5C8}"/>
              </a:ext>
            </a:extLst>
          </p:cNvPr>
          <p:cNvPicPr>
            <a:picLocks noChangeAspect="1"/>
          </p:cNvPicPr>
          <p:nvPr/>
        </p:nvPicPr>
        <p:blipFill>
          <a:blip r:embed="rId2"/>
          <a:stretch>
            <a:fillRect/>
          </a:stretch>
        </p:blipFill>
        <p:spPr>
          <a:xfrm>
            <a:off x="1207364" y="2688360"/>
            <a:ext cx="6671716" cy="3357333"/>
          </a:xfrm>
          <a:prstGeom prst="rect">
            <a:avLst/>
          </a:prstGeom>
          <a:ln>
            <a:solidFill>
              <a:schemeClr val="tx1"/>
            </a:solidFill>
          </a:ln>
        </p:spPr>
      </p:pic>
      <p:sp>
        <p:nvSpPr>
          <p:cNvPr id="5" name="TextBox 4">
            <a:extLst>
              <a:ext uri="{FF2B5EF4-FFF2-40B4-BE49-F238E27FC236}">
                <a16:creationId xmlns:a16="http://schemas.microsoft.com/office/drawing/2014/main" id="{77773768-F1C8-41BC-928A-BE0018547110}"/>
              </a:ext>
            </a:extLst>
          </p:cNvPr>
          <p:cNvSpPr txBox="1"/>
          <p:nvPr/>
        </p:nvSpPr>
        <p:spPr>
          <a:xfrm>
            <a:off x="8293073" y="3094674"/>
            <a:ext cx="2603525" cy="1477328"/>
          </a:xfrm>
          <a:prstGeom prst="rect">
            <a:avLst/>
          </a:prstGeom>
          <a:noFill/>
        </p:spPr>
        <p:txBody>
          <a:bodyPr wrap="square" rtlCol="0">
            <a:spAutoFit/>
          </a:bodyPr>
          <a:lstStyle/>
          <a:p>
            <a:r>
              <a:rPr lang="en-MY" dirty="0"/>
              <a:t>In the contact us page, this page will show the company address, phone and the email for the customer view.</a:t>
            </a:r>
          </a:p>
        </p:txBody>
      </p:sp>
    </p:spTree>
    <p:extLst>
      <p:ext uri="{BB962C8B-B14F-4D97-AF65-F5344CB8AC3E}">
        <p14:creationId xmlns:p14="http://schemas.microsoft.com/office/powerpoint/2010/main" val="6691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FEDDC-5190-4BA1-ABC7-F986299489D8}"/>
              </a:ext>
            </a:extLst>
          </p:cNvPr>
          <p:cNvSpPr>
            <a:spLocks noGrp="1"/>
          </p:cNvSpPr>
          <p:nvPr>
            <p:ph type="title"/>
          </p:nvPr>
        </p:nvSpPr>
        <p:spPr/>
        <p:txBody>
          <a:bodyPr>
            <a:normAutofit fontScale="90000"/>
          </a:bodyPr>
          <a:lstStyle/>
          <a:p>
            <a:r>
              <a:rPr lang="en-GB" dirty="0"/>
              <a:t>COMPARISON ON BOOTSTRAP AND FOUNDATION</a:t>
            </a:r>
            <a:endParaRPr lang="en-MY" dirty="0"/>
          </a:p>
        </p:txBody>
      </p:sp>
      <p:sp>
        <p:nvSpPr>
          <p:cNvPr id="3" name="Content Placeholder 2">
            <a:extLst>
              <a:ext uri="{FF2B5EF4-FFF2-40B4-BE49-F238E27FC236}">
                <a16:creationId xmlns:a16="http://schemas.microsoft.com/office/drawing/2014/main" id="{5841851F-4D6D-4FCA-8899-AB4513F07C53}"/>
              </a:ext>
            </a:extLst>
          </p:cNvPr>
          <p:cNvSpPr>
            <a:spLocks noGrp="1"/>
          </p:cNvSpPr>
          <p:nvPr>
            <p:ph idx="1"/>
          </p:nvPr>
        </p:nvSpPr>
        <p:spPr/>
        <p:txBody>
          <a:bodyPr/>
          <a:lstStyle/>
          <a:p>
            <a:pPr marL="0" indent="0">
              <a:buNone/>
            </a:pPr>
            <a:r>
              <a:rPr lang="en-GB" dirty="0"/>
              <a:t>Bootstrap is a concise, intuitive, and powerful front-end development framework based on HTML, CSS, and JavaScript developed by Mark Otto and Jacob Thornton, a designer of American Twitter, which makes Web development faster. Bootstrap provides elegant HTML and CSS specifications, it is written by the dynamic CSS language Less. Bootstrap has been popular since its launch and has been a popular open source project on GitHub, including Breaking News from NASA's MSNBC (Microsoft National Broadcasting Corporation). </a:t>
            </a:r>
            <a:endParaRPr lang="en-MY" dirty="0"/>
          </a:p>
        </p:txBody>
      </p:sp>
    </p:spTree>
    <p:extLst>
      <p:ext uri="{BB962C8B-B14F-4D97-AF65-F5344CB8AC3E}">
        <p14:creationId xmlns:p14="http://schemas.microsoft.com/office/powerpoint/2010/main" val="15775297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1D9E-14DF-4437-BCC2-087AD5823102}"/>
              </a:ext>
            </a:extLst>
          </p:cNvPr>
          <p:cNvSpPr>
            <a:spLocks noGrp="1"/>
          </p:cNvSpPr>
          <p:nvPr>
            <p:ph type="title"/>
          </p:nvPr>
        </p:nvSpPr>
        <p:spPr/>
        <p:txBody>
          <a:bodyPr/>
          <a:lstStyle/>
          <a:p>
            <a:r>
              <a:rPr lang="en-MY" dirty="0"/>
              <a:t>Contact Us Page Function</a:t>
            </a:r>
          </a:p>
        </p:txBody>
      </p:sp>
      <p:pic>
        <p:nvPicPr>
          <p:cNvPr id="4" name="Picture 3">
            <a:extLst>
              <a:ext uri="{FF2B5EF4-FFF2-40B4-BE49-F238E27FC236}">
                <a16:creationId xmlns:a16="http://schemas.microsoft.com/office/drawing/2014/main" id="{876787BB-03D1-4BEE-9619-CAC61822D58E}"/>
              </a:ext>
            </a:extLst>
          </p:cNvPr>
          <p:cNvPicPr>
            <a:picLocks noChangeAspect="1"/>
          </p:cNvPicPr>
          <p:nvPr/>
        </p:nvPicPr>
        <p:blipFill>
          <a:blip r:embed="rId2"/>
          <a:stretch>
            <a:fillRect/>
          </a:stretch>
        </p:blipFill>
        <p:spPr>
          <a:xfrm>
            <a:off x="1295402" y="2720329"/>
            <a:ext cx="6012076" cy="3155539"/>
          </a:xfrm>
          <a:prstGeom prst="rect">
            <a:avLst/>
          </a:prstGeom>
          <a:ln>
            <a:solidFill>
              <a:schemeClr val="tx1"/>
            </a:solidFill>
          </a:ln>
        </p:spPr>
      </p:pic>
      <p:sp>
        <p:nvSpPr>
          <p:cNvPr id="5" name="TextBox 4">
            <a:extLst>
              <a:ext uri="{FF2B5EF4-FFF2-40B4-BE49-F238E27FC236}">
                <a16:creationId xmlns:a16="http://schemas.microsoft.com/office/drawing/2014/main" id="{9C5F4ADE-E767-4CF9-8A74-4C806B439669}"/>
              </a:ext>
            </a:extLst>
          </p:cNvPr>
          <p:cNvSpPr txBox="1"/>
          <p:nvPr/>
        </p:nvSpPr>
        <p:spPr>
          <a:xfrm>
            <a:off x="7990939" y="2891161"/>
            <a:ext cx="2645545" cy="2308324"/>
          </a:xfrm>
          <a:prstGeom prst="rect">
            <a:avLst/>
          </a:prstGeom>
          <a:noFill/>
        </p:spPr>
        <p:txBody>
          <a:bodyPr wrap="square" rtlCol="0">
            <a:spAutoFit/>
          </a:bodyPr>
          <a:lstStyle/>
          <a:p>
            <a:r>
              <a:rPr lang="en-MY" dirty="0"/>
              <a:t>In the below the contact us page, it can get in touch with the customer. Customer can fill in the feedback, after click the “Send” button,</a:t>
            </a:r>
            <a:r>
              <a:rPr lang="zh-CN" altLang="en-US" dirty="0"/>
              <a:t> </a:t>
            </a:r>
            <a:r>
              <a:rPr lang="en-MY" altLang="zh-CN" dirty="0"/>
              <a:t>the message will send to the administrator to check.</a:t>
            </a:r>
            <a:endParaRPr lang="en-MY" dirty="0"/>
          </a:p>
        </p:txBody>
      </p:sp>
    </p:spTree>
    <p:extLst>
      <p:ext uri="{BB962C8B-B14F-4D97-AF65-F5344CB8AC3E}">
        <p14:creationId xmlns:p14="http://schemas.microsoft.com/office/powerpoint/2010/main" val="22737920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0D122-D127-4CF5-A901-5F6764013E80}"/>
              </a:ext>
            </a:extLst>
          </p:cNvPr>
          <p:cNvSpPr>
            <a:spLocks noGrp="1"/>
          </p:cNvSpPr>
          <p:nvPr>
            <p:ph type="title"/>
          </p:nvPr>
        </p:nvSpPr>
        <p:spPr/>
        <p:txBody>
          <a:bodyPr/>
          <a:lstStyle/>
          <a:p>
            <a:r>
              <a:rPr lang="en-MY" dirty="0"/>
              <a:t>Admin Page</a:t>
            </a:r>
          </a:p>
        </p:txBody>
      </p:sp>
      <p:sp>
        <p:nvSpPr>
          <p:cNvPr id="3" name="Content Placeholder 2">
            <a:extLst>
              <a:ext uri="{FF2B5EF4-FFF2-40B4-BE49-F238E27FC236}">
                <a16:creationId xmlns:a16="http://schemas.microsoft.com/office/drawing/2014/main" id="{F7DBC2F5-C51F-46E7-8C3E-BF7F3AB9DD10}"/>
              </a:ext>
            </a:extLst>
          </p:cNvPr>
          <p:cNvSpPr>
            <a:spLocks noGrp="1"/>
          </p:cNvSpPr>
          <p:nvPr>
            <p:ph idx="1"/>
          </p:nvPr>
        </p:nvSpPr>
        <p:spPr/>
        <p:txBody>
          <a:bodyPr/>
          <a:lstStyle/>
          <a:p>
            <a:r>
              <a:rPr lang="en-MY" dirty="0"/>
              <a:t>In the admin page, the administrator need to insert URL is localhost/</a:t>
            </a:r>
            <a:r>
              <a:rPr lang="en-MY" dirty="0" err="1"/>
              <a:t>misaimanmalaysia</a:t>
            </a:r>
            <a:r>
              <a:rPr lang="en-MY" dirty="0"/>
              <a:t>/</a:t>
            </a:r>
            <a:r>
              <a:rPr lang="en-MY" dirty="0" err="1"/>
              <a:t>admin.php</a:t>
            </a:r>
            <a:r>
              <a:rPr lang="en-MY" dirty="0"/>
              <a:t> to access the admin page. The admin page can check the purchase record and the feedback from the customer.</a:t>
            </a:r>
          </a:p>
        </p:txBody>
      </p:sp>
    </p:spTree>
    <p:extLst>
      <p:ext uri="{BB962C8B-B14F-4D97-AF65-F5344CB8AC3E}">
        <p14:creationId xmlns:p14="http://schemas.microsoft.com/office/powerpoint/2010/main" val="10778202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62300-2529-43F8-8A47-B59CB301E934}"/>
              </a:ext>
            </a:extLst>
          </p:cNvPr>
          <p:cNvSpPr>
            <a:spLocks noGrp="1"/>
          </p:cNvSpPr>
          <p:nvPr>
            <p:ph type="title"/>
          </p:nvPr>
        </p:nvSpPr>
        <p:spPr/>
        <p:txBody>
          <a:bodyPr/>
          <a:lstStyle/>
          <a:p>
            <a:r>
              <a:rPr lang="en-MY" dirty="0"/>
              <a:t>Admin Page Function</a:t>
            </a:r>
          </a:p>
        </p:txBody>
      </p:sp>
      <p:pic>
        <p:nvPicPr>
          <p:cNvPr id="4" name="Picture 3">
            <a:extLst>
              <a:ext uri="{FF2B5EF4-FFF2-40B4-BE49-F238E27FC236}">
                <a16:creationId xmlns:a16="http://schemas.microsoft.com/office/drawing/2014/main" id="{6CF88D42-2E68-4256-B79F-5E30216E3483}"/>
              </a:ext>
            </a:extLst>
          </p:cNvPr>
          <p:cNvPicPr>
            <a:picLocks noChangeAspect="1"/>
          </p:cNvPicPr>
          <p:nvPr/>
        </p:nvPicPr>
        <p:blipFill>
          <a:blip r:embed="rId2"/>
          <a:stretch>
            <a:fillRect/>
          </a:stretch>
        </p:blipFill>
        <p:spPr>
          <a:xfrm>
            <a:off x="1312060" y="3672840"/>
            <a:ext cx="9567879" cy="2506902"/>
          </a:xfrm>
          <a:prstGeom prst="rect">
            <a:avLst/>
          </a:prstGeom>
          <a:ln>
            <a:solidFill>
              <a:schemeClr val="tx1"/>
            </a:solidFill>
          </a:ln>
        </p:spPr>
      </p:pic>
      <p:sp>
        <p:nvSpPr>
          <p:cNvPr id="5" name="TextBox 4">
            <a:extLst>
              <a:ext uri="{FF2B5EF4-FFF2-40B4-BE49-F238E27FC236}">
                <a16:creationId xmlns:a16="http://schemas.microsoft.com/office/drawing/2014/main" id="{EEA3847F-E2F2-4CE6-A0B6-6ABA1FDC2FBA}"/>
              </a:ext>
            </a:extLst>
          </p:cNvPr>
          <p:cNvSpPr txBox="1"/>
          <p:nvPr/>
        </p:nvSpPr>
        <p:spPr>
          <a:xfrm>
            <a:off x="1701997" y="2517754"/>
            <a:ext cx="8451542" cy="923330"/>
          </a:xfrm>
          <a:prstGeom prst="rect">
            <a:avLst/>
          </a:prstGeom>
          <a:noFill/>
        </p:spPr>
        <p:txBody>
          <a:bodyPr wrap="square" rtlCol="0">
            <a:spAutoFit/>
          </a:bodyPr>
          <a:lstStyle/>
          <a:p>
            <a:r>
              <a:rPr lang="en-MY" dirty="0"/>
              <a:t>In the admin page, the administrator at the top page can view the order details from the customers. The administrator can click the accept, reject and view the action in the order details table.</a:t>
            </a:r>
          </a:p>
        </p:txBody>
      </p:sp>
    </p:spTree>
    <p:extLst>
      <p:ext uri="{BB962C8B-B14F-4D97-AF65-F5344CB8AC3E}">
        <p14:creationId xmlns:p14="http://schemas.microsoft.com/office/powerpoint/2010/main" val="22279246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517F-1731-47A6-8676-1A7275E93A1D}"/>
              </a:ext>
            </a:extLst>
          </p:cNvPr>
          <p:cNvSpPr>
            <a:spLocks noGrp="1"/>
          </p:cNvSpPr>
          <p:nvPr>
            <p:ph type="title"/>
          </p:nvPr>
        </p:nvSpPr>
        <p:spPr/>
        <p:txBody>
          <a:bodyPr/>
          <a:lstStyle/>
          <a:p>
            <a:r>
              <a:rPr lang="en-MY" dirty="0"/>
              <a:t>Admin Page Function</a:t>
            </a:r>
          </a:p>
        </p:txBody>
      </p:sp>
      <p:pic>
        <p:nvPicPr>
          <p:cNvPr id="4" name="Picture 3">
            <a:extLst>
              <a:ext uri="{FF2B5EF4-FFF2-40B4-BE49-F238E27FC236}">
                <a16:creationId xmlns:a16="http://schemas.microsoft.com/office/drawing/2014/main" id="{C0B4D464-88B7-4D86-86D1-712ECD4B3E94}"/>
              </a:ext>
            </a:extLst>
          </p:cNvPr>
          <p:cNvPicPr>
            <a:picLocks noChangeAspect="1"/>
          </p:cNvPicPr>
          <p:nvPr/>
        </p:nvPicPr>
        <p:blipFill>
          <a:blip r:embed="rId2"/>
          <a:stretch>
            <a:fillRect/>
          </a:stretch>
        </p:blipFill>
        <p:spPr>
          <a:xfrm>
            <a:off x="1758545" y="2635340"/>
            <a:ext cx="4444135" cy="3481615"/>
          </a:xfrm>
          <a:prstGeom prst="rect">
            <a:avLst/>
          </a:prstGeom>
          <a:ln>
            <a:solidFill>
              <a:schemeClr val="tx1"/>
            </a:solidFill>
          </a:ln>
        </p:spPr>
      </p:pic>
      <p:sp>
        <p:nvSpPr>
          <p:cNvPr id="5" name="TextBox 4">
            <a:extLst>
              <a:ext uri="{FF2B5EF4-FFF2-40B4-BE49-F238E27FC236}">
                <a16:creationId xmlns:a16="http://schemas.microsoft.com/office/drawing/2014/main" id="{FD5C5562-3BCB-4745-862C-64F3FD148BB0}"/>
              </a:ext>
            </a:extLst>
          </p:cNvPr>
          <p:cNvSpPr txBox="1"/>
          <p:nvPr/>
        </p:nvSpPr>
        <p:spPr>
          <a:xfrm>
            <a:off x="6818050" y="3120542"/>
            <a:ext cx="4065973" cy="1477328"/>
          </a:xfrm>
          <a:prstGeom prst="rect">
            <a:avLst/>
          </a:prstGeom>
          <a:noFill/>
        </p:spPr>
        <p:txBody>
          <a:bodyPr wrap="square" rtlCol="0">
            <a:spAutoFit/>
          </a:bodyPr>
          <a:lstStyle/>
          <a:p>
            <a:r>
              <a:rPr lang="en-MY" dirty="0"/>
              <a:t>The administrator clicks the accept button, the status will change the “accept” word, if the administrator clicks the “</a:t>
            </a:r>
            <a:r>
              <a:rPr lang="en-US" altLang="zh-CN" dirty="0"/>
              <a:t>reject</a:t>
            </a:r>
            <a:r>
              <a:rPr lang="en-MY" dirty="0"/>
              <a:t>” button the status will change show the “reject” message.</a:t>
            </a:r>
          </a:p>
        </p:txBody>
      </p:sp>
    </p:spTree>
    <p:extLst>
      <p:ext uri="{BB962C8B-B14F-4D97-AF65-F5344CB8AC3E}">
        <p14:creationId xmlns:p14="http://schemas.microsoft.com/office/powerpoint/2010/main" val="10249497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A2D6-5604-42DC-90F2-0DF6DDBE68EE}"/>
              </a:ext>
            </a:extLst>
          </p:cNvPr>
          <p:cNvSpPr>
            <a:spLocks noGrp="1"/>
          </p:cNvSpPr>
          <p:nvPr>
            <p:ph type="title"/>
          </p:nvPr>
        </p:nvSpPr>
        <p:spPr/>
        <p:txBody>
          <a:bodyPr/>
          <a:lstStyle/>
          <a:p>
            <a:r>
              <a:rPr lang="en-MY" dirty="0"/>
              <a:t>Admin Page Function</a:t>
            </a:r>
          </a:p>
        </p:txBody>
      </p:sp>
      <p:pic>
        <p:nvPicPr>
          <p:cNvPr id="4" name="Picture 3">
            <a:extLst>
              <a:ext uri="{FF2B5EF4-FFF2-40B4-BE49-F238E27FC236}">
                <a16:creationId xmlns:a16="http://schemas.microsoft.com/office/drawing/2014/main" id="{24C7FC7D-718C-45AB-985D-4C11A23761A8}"/>
              </a:ext>
            </a:extLst>
          </p:cNvPr>
          <p:cNvPicPr>
            <a:picLocks noChangeAspect="1"/>
          </p:cNvPicPr>
          <p:nvPr/>
        </p:nvPicPr>
        <p:blipFill>
          <a:blip r:embed="rId2"/>
          <a:stretch>
            <a:fillRect/>
          </a:stretch>
        </p:blipFill>
        <p:spPr>
          <a:xfrm>
            <a:off x="784967" y="4312920"/>
            <a:ext cx="10705993" cy="1718392"/>
          </a:xfrm>
          <a:prstGeom prst="rect">
            <a:avLst/>
          </a:prstGeom>
          <a:ln>
            <a:solidFill>
              <a:schemeClr val="tx1"/>
            </a:solidFill>
          </a:ln>
        </p:spPr>
      </p:pic>
      <p:pic>
        <p:nvPicPr>
          <p:cNvPr id="5" name="Picture 4">
            <a:extLst>
              <a:ext uri="{FF2B5EF4-FFF2-40B4-BE49-F238E27FC236}">
                <a16:creationId xmlns:a16="http://schemas.microsoft.com/office/drawing/2014/main" id="{8A00F81F-0660-4FFB-B846-351B802998C9}"/>
              </a:ext>
            </a:extLst>
          </p:cNvPr>
          <p:cNvPicPr>
            <a:picLocks noChangeAspect="1"/>
          </p:cNvPicPr>
          <p:nvPr/>
        </p:nvPicPr>
        <p:blipFill>
          <a:blip r:embed="rId3"/>
          <a:stretch>
            <a:fillRect/>
          </a:stretch>
        </p:blipFill>
        <p:spPr>
          <a:xfrm>
            <a:off x="870452" y="3332102"/>
            <a:ext cx="10392644" cy="783076"/>
          </a:xfrm>
          <a:prstGeom prst="rect">
            <a:avLst/>
          </a:prstGeom>
          <a:ln>
            <a:solidFill>
              <a:schemeClr val="tx1"/>
            </a:solidFill>
          </a:ln>
        </p:spPr>
      </p:pic>
      <p:sp>
        <p:nvSpPr>
          <p:cNvPr id="6" name="TextBox 5">
            <a:extLst>
              <a:ext uri="{FF2B5EF4-FFF2-40B4-BE49-F238E27FC236}">
                <a16:creationId xmlns:a16="http://schemas.microsoft.com/office/drawing/2014/main" id="{FCF03E1F-ABFF-4343-AD58-1D2B05D34632}"/>
              </a:ext>
            </a:extLst>
          </p:cNvPr>
          <p:cNvSpPr txBox="1"/>
          <p:nvPr/>
        </p:nvSpPr>
        <p:spPr>
          <a:xfrm>
            <a:off x="1097280" y="2619959"/>
            <a:ext cx="10271464" cy="646331"/>
          </a:xfrm>
          <a:prstGeom prst="rect">
            <a:avLst/>
          </a:prstGeom>
          <a:noFill/>
        </p:spPr>
        <p:txBody>
          <a:bodyPr wrap="square" rtlCol="0">
            <a:spAutoFit/>
          </a:bodyPr>
          <a:lstStyle/>
          <a:p>
            <a:r>
              <a:rPr lang="en-MY" dirty="0"/>
              <a:t>The administrator click the view button, the administrator can view the this customer order details. After view the details, can click the “Back” button to back the preview page.</a:t>
            </a:r>
          </a:p>
        </p:txBody>
      </p:sp>
    </p:spTree>
    <p:extLst>
      <p:ext uri="{BB962C8B-B14F-4D97-AF65-F5344CB8AC3E}">
        <p14:creationId xmlns:p14="http://schemas.microsoft.com/office/powerpoint/2010/main" val="13406024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21F4E-A734-4055-B139-BD66CCDBBDED}"/>
              </a:ext>
            </a:extLst>
          </p:cNvPr>
          <p:cNvSpPr>
            <a:spLocks noGrp="1"/>
          </p:cNvSpPr>
          <p:nvPr>
            <p:ph type="title"/>
          </p:nvPr>
        </p:nvSpPr>
        <p:spPr/>
        <p:txBody>
          <a:bodyPr/>
          <a:lstStyle/>
          <a:p>
            <a:r>
              <a:rPr lang="en-MY" dirty="0"/>
              <a:t>Admin Page Function</a:t>
            </a:r>
          </a:p>
        </p:txBody>
      </p:sp>
      <p:pic>
        <p:nvPicPr>
          <p:cNvPr id="4" name="Picture 3">
            <a:extLst>
              <a:ext uri="{FF2B5EF4-FFF2-40B4-BE49-F238E27FC236}">
                <a16:creationId xmlns:a16="http://schemas.microsoft.com/office/drawing/2014/main" id="{ABDC953C-4491-4AF1-9B33-4EE34708020F}"/>
              </a:ext>
            </a:extLst>
          </p:cNvPr>
          <p:cNvPicPr>
            <a:picLocks noChangeAspect="1"/>
          </p:cNvPicPr>
          <p:nvPr/>
        </p:nvPicPr>
        <p:blipFill>
          <a:blip r:embed="rId2"/>
          <a:stretch>
            <a:fillRect/>
          </a:stretch>
        </p:blipFill>
        <p:spPr>
          <a:xfrm>
            <a:off x="1168400" y="2911008"/>
            <a:ext cx="9728198" cy="1531499"/>
          </a:xfrm>
          <a:prstGeom prst="rect">
            <a:avLst/>
          </a:prstGeom>
          <a:ln>
            <a:solidFill>
              <a:schemeClr val="tx1"/>
            </a:solidFill>
          </a:ln>
        </p:spPr>
      </p:pic>
      <p:sp>
        <p:nvSpPr>
          <p:cNvPr id="5" name="TextBox 4">
            <a:extLst>
              <a:ext uri="{FF2B5EF4-FFF2-40B4-BE49-F238E27FC236}">
                <a16:creationId xmlns:a16="http://schemas.microsoft.com/office/drawing/2014/main" id="{61957AA8-0F01-413D-8899-BEFE5A6DE22A}"/>
              </a:ext>
            </a:extLst>
          </p:cNvPr>
          <p:cNvSpPr txBox="1"/>
          <p:nvPr/>
        </p:nvSpPr>
        <p:spPr>
          <a:xfrm>
            <a:off x="1097278" y="2413837"/>
            <a:ext cx="9626945" cy="369332"/>
          </a:xfrm>
          <a:prstGeom prst="rect">
            <a:avLst/>
          </a:prstGeom>
          <a:noFill/>
        </p:spPr>
        <p:txBody>
          <a:bodyPr wrap="square" rtlCol="0">
            <a:spAutoFit/>
          </a:bodyPr>
          <a:lstStyle/>
          <a:p>
            <a:r>
              <a:rPr lang="en-MY" dirty="0"/>
              <a:t>In the below the admin page, all the contact us details will show in the table.</a:t>
            </a:r>
          </a:p>
        </p:txBody>
      </p:sp>
      <p:sp>
        <p:nvSpPr>
          <p:cNvPr id="6" name="TextBox 5">
            <a:extLst>
              <a:ext uri="{FF2B5EF4-FFF2-40B4-BE49-F238E27FC236}">
                <a16:creationId xmlns:a16="http://schemas.microsoft.com/office/drawing/2014/main" id="{706F0888-289B-4AEE-BAC4-57CB7FA793FD}"/>
              </a:ext>
            </a:extLst>
          </p:cNvPr>
          <p:cNvSpPr txBox="1"/>
          <p:nvPr/>
        </p:nvSpPr>
        <p:spPr>
          <a:xfrm>
            <a:off x="769724" y="5154490"/>
            <a:ext cx="10282055" cy="923330"/>
          </a:xfrm>
          <a:prstGeom prst="rect">
            <a:avLst/>
          </a:prstGeom>
          <a:noFill/>
        </p:spPr>
        <p:txBody>
          <a:bodyPr wrap="square" rtlCol="0">
            <a:spAutoFit/>
          </a:bodyPr>
          <a:lstStyle/>
          <a:p>
            <a:r>
              <a:rPr lang="en-MY" dirty="0"/>
              <a:t>Note: </a:t>
            </a:r>
            <a:r>
              <a:rPr lang="en-US" dirty="0" err="1"/>
              <a:t>Misai</a:t>
            </a:r>
            <a:r>
              <a:rPr lang="en-US" dirty="0"/>
              <a:t> Man company will later upgrade the existing website system. The current practice is that they will require double verification with customers before delivery to collect payment or electronic payment after payment.</a:t>
            </a:r>
            <a:endParaRPr lang="en-MY" dirty="0"/>
          </a:p>
        </p:txBody>
      </p:sp>
    </p:spTree>
    <p:extLst>
      <p:ext uri="{BB962C8B-B14F-4D97-AF65-F5344CB8AC3E}">
        <p14:creationId xmlns:p14="http://schemas.microsoft.com/office/powerpoint/2010/main" val="2281654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CEAB3C-26F2-4791-B9D8-29F0EFF34A02}"/>
              </a:ext>
            </a:extLst>
          </p:cNvPr>
          <p:cNvSpPr/>
          <p:nvPr/>
        </p:nvSpPr>
        <p:spPr>
          <a:xfrm>
            <a:off x="3263333" y="1341735"/>
            <a:ext cx="5665333"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REQUIREMENT</a:t>
            </a:r>
          </a:p>
        </p:txBody>
      </p:sp>
    </p:spTree>
    <p:extLst>
      <p:ext uri="{BB962C8B-B14F-4D97-AF65-F5344CB8AC3E}">
        <p14:creationId xmlns:p14="http://schemas.microsoft.com/office/powerpoint/2010/main" val="24901551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41D6A-D3E3-4341-828E-6F4A494BE6E0}"/>
              </a:ext>
            </a:extLst>
          </p:cNvPr>
          <p:cNvSpPr>
            <a:spLocks noGrp="1"/>
          </p:cNvSpPr>
          <p:nvPr>
            <p:ph type="title"/>
          </p:nvPr>
        </p:nvSpPr>
        <p:spPr/>
        <p:txBody>
          <a:bodyPr/>
          <a:lstStyle/>
          <a:p>
            <a:r>
              <a:rPr lang="en-GB" dirty="0"/>
              <a:t>HARDWARE REQUIREMENT</a:t>
            </a:r>
            <a:endParaRPr lang="en-MY" dirty="0"/>
          </a:p>
        </p:txBody>
      </p:sp>
      <p:sp>
        <p:nvSpPr>
          <p:cNvPr id="3" name="Content Placeholder 2">
            <a:extLst>
              <a:ext uri="{FF2B5EF4-FFF2-40B4-BE49-F238E27FC236}">
                <a16:creationId xmlns:a16="http://schemas.microsoft.com/office/drawing/2014/main" id="{BDB50B8E-2226-477B-A5D2-94B88007EFF0}"/>
              </a:ext>
            </a:extLst>
          </p:cNvPr>
          <p:cNvSpPr>
            <a:spLocks noGrp="1"/>
          </p:cNvSpPr>
          <p:nvPr>
            <p:ph idx="1"/>
          </p:nvPr>
        </p:nvSpPr>
        <p:spPr>
          <a:xfrm>
            <a:off x="1295401" y="2556932"/>
            <a:ext cx="9524999" cy="948268"/>
          </a:xfrm>
        </p:spPr>
        <p:txBody>
          <a:bodyPr/>
          <a:lstStyle/>
          <a:p>
            <a:pPr marL="0" indent="0">
              <a:buNone/>
            </a:pPr>
            <a:r>
              <a:rPr lang="en-GB" dirty="0"/>
              <a:t>The hardware required to run and develop the </a:t>
            </a:r>
            <a:r>
              <a:rPr lang="en-GB" dirty="0" err="1"/>
              <a:t>Misai</a:t>
            </a:r>
            <a:r>
              <a:rPr lang="en-GB" dirty="0"/>
              <a:t> Man E-commerce website are as follows.</a:t>
            </a:r>
            <a:endParaRPr lang="en-MY" dirty="0"/>
          </a:p>
          <a:p>
            <a:pPr marL="0" indent="0">
              <a:buNone/>
            </a:pPr>
            <a:endParaRPr lang="en-MY" dirty="0"/>
          </a:p>
        </p:txBody>
      </p:sp>
      <p:graphicFrame>
        <p:nvGraphicFramePr>
          <p:cNvPr id="5" name="Table 4">
            <a:extLst>
              <a:ext uri="{FF2B5EF4-FFF2-40B4-BE49-F238E27FC236}">
                <a16:creationId xmlns:a16="http://schemas.microsoft.com/office/drawing/2014/main" id="{6C8A19D9-CCB0-4A0E-B811-947337A27AC5}"/>
              </a:ext>
            </a:extLst>
          </p:cNvPr>
          <p:cNvGraphicFramePr>
            <a:graphicFrameLocks noGrp="1"/>
          </p:cNvGraphicFramePr>
          <p:nvPr>
            <p:extLst>
              <p:ext uri="{D42A27DB-BD31-4B8C-83A1-F6EECF244321}">
                <p14:modId xmlns:p14="http://schemas.microsoft.com/office/powerpoint/2010/main" val="3355033628"/>
              </p:ext>
            </p:extLst>
          </p:nvPr>
        </p:nvGraphicFramePr>
        <p:xfrm>
          <a:off x="3592830" y="3429000"/>
          <a:ext cx="5006340" cy="2411352"/>
        </p:xfrm>
        <a:graphic>
          <a:graphicData uri="http://schemas.openxmlformats.org/drawingml/2006/table">
            <a:tbl>
              <a:tblPr bandRow="1">
                <a:tableStyleId>{5C22544A-7EE6-4342-B048-85BDC9FD1C3A}</a:tableStyleId>
              </a:tblPr>
              <a:tblGrid>
                <a:gridCol w="2498093">
                  <a:extLst>
                    <a:ext uri="{9D8B030D-6E8A-4147-A177-3AD203B41FA5}">
                      <a16:colId xmlns:a16="http://schemas.microsoft.com/office/drawing/2014/main" val="2206593162"/>
                    </a:ext>
                  </a:extLst>
                </a:gridCol>
                <a:gridCol w="2508247">
                  <a:extLst>
                    <a:ext uri="{9D8B030D-6E8A-4147-A177-3AD203B41FA5}">
                      <a16:colId xmlns:a16="http://schemas.microsoft.com/office/drawing/2014/main" val="71394752"/>
                    </a:ext>
                  </a:extLst>
                </a:gridCol>
              </a:tblGrid>
              <a:tr h="0">
                <a:tc>
                  <a:txBody>
                    <a:bodyPr/>
                    <a:lstStyle/>
                    <a:p>
                      <a:pPr>
                        <a:lnSpc>
                          <a:spcPct val="200000"/>
                        </a:lnSpc>
                        <a:spcAft>
                          <a:spcPts val="1000"/>
                        </a:spcAft>
                      </a:pPr>
                      <a:r>
                        <a:rPr lang="en-GB" sz="1100">
                          <a:effectLst/>
                        </a:rPr>
                        <a:t>Description</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a:lnSpc>
                          <a:spcPct val="200000"/>
                        </a:lnSpc>
                        <a:spcAft>
                          <a:spcPts val="1000"/>
                        </a:spcAft>
                      </a:pPr>
                      <a:r>
                        <a:rPr lang="en-GB" sz="1100">
                          <a:effectLst/>
                        </a:rPr>
                        <a:t>Requirements </a:t>
                      </a:r>
                      <a:endParaRPr lang="en-MY" sz="1100">
                        <a:effectLst/>
                        <a:latin typeface="Calibri" panose="020F0502020204030204" pitchFamily="34" charset="0"/>
                        <a:ea typeface="SimSun" panose="02010600030101010101" pitchFamily="2" charset="-122"/>
                      </a:endParaRPr>
                    </a:p>
                  </a:txBody>
                  <a:tcPr marL="68580" marR="68580" marT="0" marB="0"/>
                </a:tc>
                <a:extLst>
                  <a:ext uri="{0D108BD9-81ED-4DB2-BD59-A6C34878D82A}">
                    <a16:rowId xmlns:a16="http://schemas.microsoft.com/office/drawing/2014/main" val="2401953699"/>
                  </a:ext>
                </a:extLst>
              </a:tr>
              <a:tr h="0">
                <a:tc>
                  <a:txBody>
                    <a:bodyPr/>
                    <a:lstStyle/>
                    <a:p>
                      <a:pPr>
                        <a:lnSpc>
                          <a:spcPct val="200000"/>
                        </a:lnSpc>
                        <a:spcAft>
                          <a:spcPts val="1000"/>
                        </a:spcAft>
                      </a:pPr>
                      <a:r>
                        <a:rPr lang="en-GB" sz="1100">
                          <a:effectLst/>
                        </a:rPr>
                        <a:t>Processor</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a:lnSpc>
                          <a:spcPct val="200000"/>
                        </a:lnSpc>
                        <a:spcAft>
                          <a:spcPts val="1000"/>
                        </a:spcAft>
                      </a:pPr>
                      <a:r>
                        <a:rPr lang="en-GB" sz="1100">
                          <a:effectLst/>
                        </a:rPr>
                        <a:t>Intel (R) Core (TM) i5-7200U CPU @ 2.50GHz  2.70Ghz</a:t>
                      </a:r>
                      <a:endParaRPr lang="en-MY" sz="1100">
                        <a:effectLst/>
                        <a:latin typeface="Calibri" panose="020F0502020204030204" pitchFamily="34" charset="0"/>
                        <a:ea typeface="SimSun" panose="02010600030101010101" pitchFamily="2" charset="-122"/>
                      </a:endParaRPr>
                    </a:p>
                  </a:txBody>
                  <a:tcPr marL="68580" marR="68580" marT="0" marB="0"/>
                </a:tc>
                <a:extLst>
                  <a:ext uri="{0D108BD9-81ED-4DB2-BD59-A6C34878D82A}">
                    <a16:rowId xmlns:a16="http://schemas.microsoft.com/office/drawing/2014/main" val="3951195501"/>
                  </a:ext>
                </a:extLst>
              </a:tr>
              <a:tr h="0">
                <a:tc>
                  <a:txBody>
                    <a:bodyPr/>
                    <a:lstStyle/>
                    <a:p>
                      <a:pPr>
                        <a:lnSpc>
                          <a:spcPct val="200000"/>
                        </a:lnSpc>
                        <a:spcAft>
                          <a:spcPts val="1000"/>
                        </a:spcAft>
                      </a:pPr>
                      <a:r>
                        <a:rPr lang="en-GB" sz="1100" dirty="0">
                          <a:effectLst/>
                        </a:rPr>
                        <a:t>Random Access Memory (RAM)</a:t>
                      </a:r>
                      <a:endParaRPr lang="en-MY" sz="1100" dirty="0">
                        <a:effectLst/>
                        <a:latin typeface="Calibri" panose="020F0502020204030204" pitchFamily="34" charset="0"/>
                        <a:ea typeface="SimSun" panose="02010600030101010101" pitchFamily="2" charset="-122"/>
                      </a:endParaRPr>
                    </a:p>
                  </a:txBody>
                  <a:tcPr marL="68580" marR="68580" marT="0" marB="0"/>
                </a:tc>
                <a:tc>
                  <a:txBody>
                    <a:bodyPr/>
                    <a:lstStyle/>
                    <a:p>
                      <a:pPr>
                        <a:lnSpc>
                          <a:spcPct val="200000"/>
                        </a:lnSpc>
                        <a:spcAft>
                          <a:spcPts val="1000"/>
                        </a:spcAft>
                      </a:pPr>
                      <a:r>
                        <a:rPr lang="en-GB" sz="1100">
                          <a:effectLst/>
                        </a:rPr>
                        <a:t>8.00 GB</a:t>
                      </a:r>
                      <a:endParaRPr lang="en-MY" sz="1100">
                        <a:effectLst/>
                        <a:latin typeface="Calibri" panose="020F0502020204030204" pitchFamily="34" charset="0"/>
                        <a:ea typeface="SimSun" panose="02010600030101010101" pitchFamily="2" charset="-122"/>
                      </a:endParaRPr>
                    </a:p>
                  </a:txBody>
                  <a:tcPr marL="68580" marR="68580" marT="0" marB="0"/>
                </a:tc>
                <a:extLst>
                  <a:ext uri="{0D108BD9-81ED-4DB2-BD59-A6C34878D82A}">
                    <a16:rowId xmlns:a16="http://schemas.microsoft.com/office/drawing/2014/main" val="978546294"/>
                  </a:ext>
                </a:extLst>
              </a:tr>
              <a:tr h="0">
                <a:tc>
                  <a:txBody>
                    <a:bodyPr/>
                    <a:lstStyle/>
                    <a:p>
                      <a:pPr>
                        <a:lnSpc>
                          <a:spcPct val="200000"/>
                        </a:lnSpc>
                        <a:spcAft>
                          <a:spcPts val="1000"/>
                        </a:spcAft>
                      </a:pPr>
                      <a:r>
                        <a:rPr lang="en-GB" sz="1100" dirty="0">
                          <a:effectLst/>
                        </a:rPr>
                        <a:t>Hard Disk Drive</a:t>
                      </a:r>
                      <a:endParaRPr lang="en-MY" sz="1100" dirty="0">
                        <a:effectLst/>
                        <a:latin typeface="Calibri" panose="020F0502020204030204" pitchFamily="34" charset="0"/>
                        <a:ea typeface="SimSun" panose="02010600030101010101" pitchFamily="2" charset="-122"/>
                      </a:endParaRPr>
                    </a:p>
                  </a:txBody>
                  <a:tcPr marL="68580" marR="68580" marT="0" marB="0"/>
                </a:tc>
                <a:tc>
                  <a:txBody>
                    <a:bodyPr/>
                    <a:lstStyle/>
                    <a:p>
                      <a:pPr>
                        <a:lnSpc>
                          <a:spcPct val="200000"/>
                        </a:lnSpc>
                        <a:spcAft>
                          <a:spcPts val="1000"/>
                        </a:spcAft>
                      </a:pPr>
                      <a:r>
                        <a:rPr lang="en-GB" sz="1100">
                          <a:effectLst/>
                        </a:rPr>
                        <a:t>915GB</a:t>
                      </a:r>
                      <a:endParaRPr lang="en-MY" sz="1100">
                        <a:effectLst/>
                        <a:latin typeface="Calibri" panose="020F0502020204030204" pitchFamily="34" charset="0"/>
                        <a:ea typeface="SimSun" panose="02010600030101010101" pitchFamily="2" charset="-122"/>
                      </a:endParaRPr>
                    </a:p>
                  </a:txBody>
                  <a:tcPr marL="68580" marR="68580" marT="0" marB="0"/>
                </a:tc>
                <a:extLst>
                  <a:ext uri="{0D108BD9-81ED-4DB2-BD59-A6C34878D82A}">
                    <a16:rowId xmlns:a16="http://schemas.microsoft.com/office/drawing/2014/main" val="3428116357"/>
                  </a:ext>
                </a:extLst>
              </a:tr>
              <a:tr h="0">
                <a:tc>
                  <a:txBody>
                    <a:bodyPr/>
                    <a:lstStyle/>
                    <a:p>
                      <a:pPr>
                        <a:lnSpc>
                          <a:spcPct val="200000"/>
                        </a:lnSpc>
                        <a:spcAft>
                          <a:spcPts val="1000"/>
                        </a:spcAft>
                      </a:pPr>
                      <a:r>
                        <a:rPr lang="en-GB" sz="1100" dirty="0">
                          <a:effectLst/>
                        </a:rPr>
                        <a:t>System Type</a:t>
                      </a:r>
                      <a:endParaRPr lang="en-MY" sz="1100" dirty="0">
                        <a:effectLst/>
                        <a:latin typeface="Calibri" panose="020F0502020204030204" pitchFamily="34" charset="0"/>
                        <a:ea typeface="SimSun" panose="02010600030101010101" pitchFamily="2" charset="-122"/>
                      </a:endParaRPr>
                    </a:p>
                  </a:txBody>
                  <a:tcPr marL="68580" marR="68580" marT="0" marB="0"/>
                </a:tc>
                <a:tc>
                  <a:txBody>
                    <a:bodyPr/>
                    <a:lstStyle/>
                    <a:p>
                      <a:pPr>
                        <a:lnSpc>
                          <a:spcPct val="200000"/>
                        </a:lnSpc>
                        <a:spcAft>
                          <a:spcPts val="1000"/>
                        </a:spcAft>
                      </a:pPr>
                      <a:r>
                        <a:rPr lang="en-GB" sz="1100">
                          <a:effectLst/>
                        </a:rPr>
                        <a:t>64-bit Operating System, x64-based processor</a:t>
                      </a:r>
                      <a:endParaRPr lang="en-MY" sz="1100">
                        <a:effectLst/>
                        <a:latin typeface="Calibri" panose="020F0502020204030204" pitchFamily="34" charset="0"/>
                        <a:ea typeface="SimSun" panose="02010600030101010101" pitchFamily="2" charset="-122"/>
                      </a:endParaRPr>
                    </a:p>
                  </a:txBody>
                  <a:tcPr marL="68580" marR="68580" marT="0" marB="0"/>
                </a:tc>
                <a:extLst>
                  <a:ext uri="{0D108BD9-81ED-4DB2-BD59-A6C34878D82A}">
                    <a16:rowId xmlns:a16="http://schemas.microsoft.com/office/drawing/2014/main" val="2224016"/>
                  </a:ext>
                </a:extLst>
              </a:tr>
              <a:tr h="0">
                <a:tc>
                  <a:txBody>
                    <a:bodyPr/>
                    <a:lstStyle/>
                    <a:p>
                      <a:pPr>
                        <a:lnSpc>
                          <a:spcPct val="200000"/>
                        </a:lnSpc>
                        <a:spcAft>
                          <a:spcPts val="1000"/>
                        </a:spcAft>
                      </a:pPr>
                      <a:r>
                        <a:rPr lang="en-GB" sz="1100">
                          <a:effectLst/>
                        </a:rPr>
                        <a:t>Laptop</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a:lnSpc>
                          <a:spcPct val="200000"/>
                        </a:lnSpc>
                        <a:spcAft>
                          <a:spcPts val="1000"/>
                        </a:spcAft>
                      </a:pPr>
                      <a:r>
                        <a:rPr lang="en-GB" sz="1100" dirty="0">
                          <a:effectLst/>
                        </a:rPr>
                        <a:t>HP Pavilion - 15-cs3069tx </a:t>
                      </a:r>
                      <a:endParaRPr lang="en-MY" sz="1100" dirty="0">
                        <a:effectLst/>
                        <a:latin typeface="Calibri" panose="020F0502020204030204" pitchFamily="34" charset="0"/>
                        <a:ea typeface="SimSun" panose="02010600030101010101" pitchFamily="2" charset="-122"/>
                      </a:endParaRPr>
                    </a:p>
                  </a:txBody>
                  <a:tcPr marL="68580" marR="68580" marT="0" marB="0"/>
                </a:tc>
                <a:extLst>
                  <a:ext uri="{0D108BD9-81ED-4DB2-BD59-A6C34878D82A}">
                    <a16:rowId xmlns:a16="http://schemas.microsoft.com/office/drawing/2014/main" val="777540207"/>
                  </a:ext>
                </a:extLst>
              </a:tr>
            </a:tbl>
          </a:graphicData>
        </a:graphic>
      </p:graphicFrame>
    </p:spTree>
    <p:extLst>
      <p:ext uri="{BB962C8B-B14F-4D97-AF65-F5344CB8AC3E}">
        <p14:creationId xmlns:p14="http://schemas.microsoft.com/office/powerpoint/2010/main" val="15744489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5BCCE-8191-49F8-B50F-A6EDD64521A9}"/>
              </a:ext>
            </a:extLst>
          </p:cNvPr>
          <p:cNvSpPr>
            <a:spLocks noGrp="1"/>
          </p:cNvSpPr>
          <p:nvPr>
            <p:ph type="title"/>
          </p:nvPr>
        </p:nvSpPr>
        <p:spPr/>
        <p:txBody>
          <a:bodyPr/>
          <a:lstStyle/>
          <a:p>
            <a:r>
              <a:rPr lang="en-GB" dirty="0"/>
              <a:t>SOFTWARE REQUIREMENT</a:t>
            </a:r>
            <a:endParaRPr lang="en-MY" dirty="0"/>
          </a:p>
        </p:txBody>
      </p:sp>
      <p:sp>
        <p:nvSpPr>
          <p:cNvPr id="3" name="Content Placeholder 2">
            <a:extLst>
              <a:ext uri="{FF2B5EF4-FFF2-40B4-BE49-F238E27FC236}">
                <a16:creationId xmlns:a16="http://schemas.microsoft.com/office/drawing/2014/main" id="{286A50C9-00A5-443C-82DB-792D61B19A0B}"/>
              </a:ext>
            </a:extLst>
          </p:cNvPr>
          <p:cNvSpPr>
            <a:spLocks noGrp="1"/>
          </p:cNvSpPr>
          <p:nvPr>
            <p:ph idx="1"/>
          </p:nvPr>
        </p:nvSpPr>
        <p:spPr>
          <a:xfrm>
            <a:off x="1295400" y="2556932"/>
            <a:ext cx="9677399" cy="872068"/>
          </a:xfrm>
        </p:spPr>
        <p:txBody>
          <a:bodyPr>
            <a:normAutofit lnSpcReduction="10000"/>
          </a:bodyPr>
          <a:lstStyle/>
          <a:p>
            <a:pPr marL="0" indent="0">
              <a:buNone/>
            </a:pPr>
            <a:r>
              <a:rPr lang="en-GB" dirty="0"/>
              <a:t>The software required to run and develop the </a:t>
            </a:r>
            <a:r>
              <a:rPr lang="en-GB" dirty="0" err="1"/>
              <a:t>Misai</a:t>
            </a:r>
            <a:r>
              <a:rPr lang="en-GB" dirty="0"/>
              <a:t> Man E-commerce website are as follow.</a:t>
            </a:r>
            <a:endParaRPr lang="en-MY" dirty="0"/>
          </a:p>
          <a:p>
            <a:pPr marL="0" indent="0">
              <a:buNone/>
            </a:pPr>
            <a:endParaRPr lang="en-MY" dirty="0"/>
          </a:p>
        </p:txBody>
      </p:sp>
      <p:graphicFrame>
        <p:nvGraphicFramePr>
          <p:cNvPr id="4" name="Table 3">
            <a:extLst>
              <a:ext uri="{FF2B5EF4-FFF2-40B4-BE49-F238E27FC236}">
                <a16:creationId xmlns:a16="http://schemas.microsoft.com/office/drawing/2014/main" id="{88EFC57F-57BC-4A29-B995-9F4E25DF6526}"/>
              </a:ext>
            </a:extLst>
          </p:cNvPr>
          <p:cNvGraphicFramePr>
            <a:graphicFrameLocks noGrp="1"/>
          </p:cNvGraphicFramePr>
          <p:nvPr>
            <p:extLst>
              <p:ext uri="{D42A27DB-BD31-4B8C-83A1-F6EECF244321}">
                <p14:modId xmlns:p14="http://schemas.microsoft.com/office/powerpoint/2010/main" val="1420839647"/>
              </p:ext>
            </p:extLst>
          </p:nvPr>
        </p:nvGraphicFramePr>
        <p:xfrm>
          <a:off x="2001520" y="3285341"/>
          <a:ext cx="7945120" cy="2895013"/>
        </p:xfrm>
        <a:graphic>
          <a:graphicData uri="http://schemas.openxmlformats.org/drawingml/2006/table">
            <a:tbl>
              <a:tblPr bandRow="1">
                <a:tableStyleId>{5C22544A-7EE6-4342-B048-85BDC9FD1C3A}</a:tableStyleId>
              </a:tblPr>
              <a:tblGrid>
                <a:gridCol w="3980618">
                  <a:extLst>
                    <a:ext uri="{9D8B030D-6E8A-4147-A177-3AD203B41FA5}">
                      <a16:colId xmlns:a16="http://schemas.microsoft.com/office/drawing/2014/main" val="4084609384"/>
                    </a:ext>
                  </a:extLst>
                </a:gridCol>
                <a:gridCol w="3964502">
                  <a:extLst>
                    <a:ext uri="{9D8B030D-6E8A-4147-A177-3AD203B41FA5}">
                      <a16:colId xmlns:a16="http://schemas.microsoft.com/office/drawing/2014/main" val="238888229"/>
                    </a:ext>
                  </a:extLst>
                </a:gridCol>
              </a:tblGrid>
              <a:tr h="189623">
                <a:tc>
                  <a:txBody>
                    <a:bodyPr/>
                    <a:lstStyle/>
                    <a:p>
                      <a:pPr>
                        <a:lnSpc>
                          <a:spcPct val="200000"/>
                        </a:lnSpc>
                        <a:spcAft>
                          <a:spcPts val="1000"/>
                        </a:spcAft>
                      </a:pPr>
                      <a:r>
                        <a:rPr lang="en-GB" sz="1100">
                          <a:effectLst/>
                        </a:rPr>
                        <a:t>Description</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a:lnSpc>
                          <a:spcPct val="200000"/>
                        </a:lnSpc>
                        <a:spcAft>
                          <a:spcPts val="1000"/>
                        </a:spcAft>
                      </a:pPr>
                      <a:r>
                        <a:rPr lang="en-GB" sz="1100" dirty="0">
                          <a:effectLst/>
                        </a:rPr>
                        <a:t>Requirements </a:t>
                      </a:r>
                      <a:endParaRPr lang="en-MY" sz="1100" dirty="0">
                        <a:effectLst/>
                        <a:latin typeface="Calibri" panose="020F0502020204030204" pitchFamily="34" charset="0"/>
                        <a:ea typeface="SimSun" panose="02010600030101010101" pitchFamily="2" charset="-122"/>
                      </a:endParaRPr>
                    </a:p>
                  </a:txBody>
                  <a:tcPr marL="68580" marR="68580" marT="0" marB="0"/>
                </a:tc>
                <a:extLst>
                  <a:ext uri="{0D108BD9-81ED-4DB2-BD59-A6C34878D82A}">
                    <a16:rowId xmlns:a16="http://schemas.microsoft.com/office/drawing/2014/main" val="959262321"/>
                  </a:ext>
                </a:extLst>
              </a:tr>
              <a:tr h="189623">
                <a:tc>
                  <a:txBody>
                    <a:bodyPr/>
                    <a:lstStyle/>
                    <a:p>
                      <a:pPr>
                        <a:lnSpc>
                          <a:spcPct val="200000"/>
                        </a:lnSpc>
                        <a:spcAft>
                          <a:spcPts val="1000"/>
                        </a:spcAft>
                      </a:pPr>
                      <a:r>
                        <a:rPr lang="en-GB" sz="1100">
                          <a:effectLst/>
                        </a:rPr>
                        <a:t>Operating system</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a:lnSpc>
                          <a:spcPct val="200000"/>
                        </a:lnSpc>
                        <a:spcAft>
                          <a:spcPts val="1000"/>
                        </a:spcAft>
                      </a:pPr>
                      <a:r>
                        <a:rPr lang="en-GB" sz="1100" dirty="0">
                          <a:effectLst/>
                        </a:rPr>
                        <a:t>Microsoft Windows 10</a:t>
                      </a:r>
                      <a:endParaRPr lang="en-MY" sz="1100" dirty="0">
                        <a:effectLst/>
                        <a:latin typeface="Calibri" panose="020F0502020204030204" pitchFamily="34" charset="0"/>
                        <a:ea typeface="SimSun" panose="02010600030101010101" pitchFamily="2" charset="-122"/>
                      </a:endParaRPr>
                    </a:p>
                  </a:txBody>
                  <a:tcPr marL="68580" marR="68580" marT="0" marB="0"/>
                </a:tc>
                <a:extLst>
                  <a:ext uri="{0D108BD9-81ED-4DB2-BD59-A6C34878D82A}">
                    <a16:rowId xmlns:a16="http://schemas.microsoft.com/office/drawing/2014/main" val="1816870228"/>
                  </a:ext>
                </a:extLst>
              </a:tr>
              <a:tr h="189623">
                <a:tc>
                  <a:txBody>
                    <a:bodyPr/>
                    <a:lstStyle/>
                    <a:p>
                      <a:pPr>
                        <a:lnSpc>
                          <a:spcPct val="200000"/>
                        </a:lnSpc>
                        <a:spcAft>
                          <a:spcPts val="1000"/>
                        </a:spcAft>
                      </a:pPr>
                      <a:r>
                        <a:rPr lang="en-GB" sz="1100">
                          <a:effectLst/>
                        </a:rPr>
                        <a:t>Random Access Memory (RAM)</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a:lnSpc>
                          <a:spcPct val="200000"/>
                        </a:lnSpc>
                        <a:spcAft>
                          <a:spcPts val="1000"/>
                        </a:spcAft>
                      </a:pPr>
                      <a:r>
                        <a:rPr lang="en-GB" sz="1100" dirty="0">
                          <a:effectLst/>
                        </a:rPr>
                        <a:t>8.00 GB</a:t>
                      </a:r>
                      <a:endParaRPr lang="en-MY" sz="1100" dirty="0">
                        <a:effectLst/>
                        <a:latin typeface="Calibri" panose="020F0502020204030204" pitchFamily="34" charset="0"/>
                        <a:ea typeface="SimSun" panose="02010600030101010101" pitchFamily="2" charset="-122"/>
                      </a:endParaRPr>
                    </a:p>
                  </a:txBody>
                  <a:tcPr marL="68580" marR="68580" marT="0" marB="0"/>
                </a:tc>
                <a:extLst>
                  <a:ext uri="{0D108BD9-81ED-4DB2-BD59-A6C34878D82A}">
                    <a16:rowId xmlns:a16="http://schemas.microsoft.com/office/drawing/2014/main" val="1300376731"/>
                  </a:ext>
                </a:extLst>
              </a:tr>
              <a:tr h="698811">
                <a:tc>
                  <a:txBody>
                    <a:bodyPr/>
                    <a:lstStyle/>
                    <a:p>
                      <a:pPr>
                        <a:lnSpc>
                          <a:spcPct val="200000"/>
                        </a:lnSpc>
                        <a:spcAft>
                          <a:spcPts val="1000"/>
                        </a:spcAft>
                      </a:pPr>
                      <a:r>
                        <a:rPr lang="en-GB" sz="1100">
                          <a:effectLst/>
                        </a:rPr>
                        <a:t>Internet browser</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a:lnSpc>
                          <a:spcPct val="200000"/>
                        </a:lnSpc>
                        <a:spcAft>
                          <a:spcPts val="1000"/>
                        </a:spcAft>
                      </a:pPr>
                      <a:r>
                        <a:rPr lang="en-GB" sz="1100" dirty="0">
                          <a:effectLst/>
                        </a:rPr>
                        <a:t>Internet Explorer 8 or newer, Mozilla Firefox</a:t>
                      </a:r>
                      <a:endParaRPr lang="en-MY" sz="1100" dirty="0">
                        <a:effectLst/>
                      </a:endParaRPr>
                    </a:p>
                    <a:p>
                      <a:pPr>
                        <a:lnSpc>
                          <a:spcPct val="200000"/>
                        </a:lnSpc>
                        <a:spcAft>
                          <a:spcPts val="1000"/>
                        </a:spcAft>
                      </a:pPr>
                      <a:r>
                        <a:rPr lang="en-GB" sz="1100" dirty="0">
                          <a:effectLst/>
                        </a:rPr>
                        <a:t>or Google Chrome</a:t>
                      </a:r>
                      <a:endParaRPr lang="en-MY" sz="1100" dirty="0">
                        <a:effectLst/>
                        <a:latin typeface="Calibri" panose="020F0502020204030204" pitchFamily="34" charset="0"/>
                        <a:ea typeface="SimSun" panose="02010600030101010101" pitchFamily="2" charset="-122"/>
                      </a:endParaRPr>
                    </a:p>
                  </a:txBody>
                  <a:tcPr marL="68580" marR="68580" marT="0" marB="0"/>
                </a:tc>
                <a:extLst>
                  <a:ext uri="{0D108BD9-81ED-4DB2-BD59-A6C34878D82A}">
                    <a16:rowId xmlns:a16="http://schemas.microsoft.com/office/drawing/2014/main" val="1300264234"/>
                  </a:ext>
                </a:extLst>
              </a:tr>
              <a:tr h="401809">
                <a:tc>
                  <a:txBody>
                    <a:bodyPr/>
                    <a:lstStyle/>
                    <a:p>
                      <a:pPr>
                        <a:lnSpc>
                          <a:spcPct val="200000"/>
                        </a:lnSpc>
                        <a:spcAft>
                          <a:spcPts val="1000"/>
                        </a:spcAft>
                      </a:pPr>
                      <a:r>
                        <a:rPr lang="en-GB" sz="1100">
                          <a:effectLst/>
                        </a:rPr>
                        <a:t>Server program</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a:lnSpc>
                          <a:spcPct val="200000"/>
                        </a:lnSpc>
                        <a:spcAft>
                          <a:spcPts val="1000"/>
                        </a:spcAft>
                      </a:pPr>
                      <a:r>
                        <a:rPr lang="en-GB" sz="1100">
                          <a:effectLst/>
                        </a:rPr>
                        <a:t>PHPMYADMIN, MYSQL, XAMPP, APACHE</a:t>
                      </a:r>
                      <a:endParaRPr lang="en-MY" sz="1100">
                        <a:effectLst/>
                        <a:latin typeface="Calibri" panose="020F0502020204030204" pitchFamily="34" charset="0"/>
                        <a:ea typeface="SimSun" panose="02010600030101010101" pitchFamily="2" charset="-122"/>
                      </a:endParaRPr>
                    </a:p>
                  </a:txBody>
                  <a:tcPr marL="68580" marR="68580" marT="0" marB="0"/>
                </a:tc>
                <a:extLst>
                  <a:ext uri="{0D108BD9-81ED-4DB2-BD59-A6C34878D82A}">
                    <a16:rowId xmlns:a16="http://schemas.microsoft.com/office/drawing/2014/main" val="4241705961"/>
                  </a:ext>
                </a:extLst>
              </a:tr>
              <a:tr h="189623">
                <a:tc>
                  <a:txBody>
                    <a:bodyPr/>
                    <a:lstStyle/>
                    <a:p>
                      <a:pPr>
                        <a:lnSpc>
                          <a:spcPct val="200000"/>
                        </a:lnSpc>
                        <a:spcAft>
                          <a:spcPts val="1000"/>
                        </a:spcAft>
                      </a:pPr>
                      <a:r>
                        <a:rPr lang="en-GB" sz="1100">
                          <a:effectLst/>
                        </a:rPr>
                        <a:t>Designing Tool</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a:lnSpc>
                          <a:spcPct val="200000"/>
                        </a:lnSpc>
                        <a:spcAft>
                          <a:spcPts val="1000"/>
                        </a:spcAft>
                      </a:pPr>
                      <a:r>
                        <a:rPr lang="en-GB" sz="1100">
                          <a:effectLst/>
                        </a:rPr>
                        <a:t>Microsoft Paint, GIMP</a:t>
                      </a:r>
                      <a:endParaRPr lang="en-MY" sz="1100">
                        <a:effectLst/>
                        <a:latin typeface="Calibri" panose="020F0502020204030204" pitchFamily="34" charset="0"/>
                        <a:ea typeface="SimSun" panose="02010600030101010101" pitchFamily="2" charset="-122"/>
                      </a:endParaRPr>
                    </a:p>
                  </a:txBody>
                  <a:tcPr marL="68580" marR="68580" marT="0" marB="0"/>
                </a:tc>
                <a:extLst>
                  <a:ext uri="{0D108BD9-81ED-4DB2-BD59-A6C34878D82A}">
                    <a16:rowId xmlns:a16="http://schemas.microsoft.com/office/drawing/2014/main" val="4237182052"/>
                  </a:ext>
                </a:extLst>
              </a:tr>
              <a:tr h="189623">
                <a:tc>
                  <a:txBody>
                    <a:bodyPr/>
                    <a:lstStyle/>
                    <a:p>
                      <a:pPr>
                        <a:lnSpc>
                          <a:spcPct val="200000"/>
                        </a:lnSpc>
                        <a:spcAft>
                          <a:spcPts val="1000"/>
                        </a:spcAft>
                      </a:pPr>
                      <a:r>
                        <a:rPr lang="en-GB" sz="1100">
                          <a:effectLst/>
                        </a:rPr>
                        <a:t>CSS, HTML,JQUERY,PHP Editor</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a:lnSpc>
                          <a:spcPct val="200000"/>
                        </a:lnSpc>
                        <a:spcAft>
                          <a:spcPts val="1000"/>
                        </a:spcAft>
                      </a:pPr>
                      <a:r>
                        <a:rPr lang="en-GB" sz="1100">
                          <a:effectLst/>
                        </a:rPr>
                        <a:t>Notepad++v7.7.1 (32-bit)</a:t>
                      </a:r>
                      <a:endParaRPr lang="en-MY" sz="1100">
                        <a:effectLst/>
                        <a:latin typeface="Calibri" panose="020F0502020204030204" pitchFamily="34" charset="0"/>
                        <a:ea typeface="SimSun" panose="02010600030101010101" pitchFamily="2" charset="-122"/>
                      </a:endParaRPr>
                    </a:p>
                  </a:txBody>
                  <a:tcPr marL="68580" marR="68580" marT="0" marB="0"/>
                </a:tc>
                <a:extLst>
                  <a:ext uri="{0D108BD9-81ED-4DB2-BD59-A6C34878D82A}">
                    <a16:rowId xmlns:a16="http://schemas.microsoft.com/office/drawing/2014/main" val="3112330597"/>
                  </a:ext>
                </a:extLst>
              </a:tr>
              <a:tr h="189623">
                <a:tc>
                  <a:txBody>
                    <a:bodyPr/>
                    <a:lstStyle/>
                    <a:p>
                      <a:pPr>
                        <a:lnSpc>
                          <a:spcPct val="200000"/>
                        </a:lnSpc>
                        <a:spcAft>
                          <a:spcPts val="1000"/>
                        </a:spcAft>
                      </a:pPr>
                      <a:r>
                        <a:rPr lang="en-GB" sz="1100">
                          <a:effectLst/>
                        </a:rPr>
                        <a:t>Template </a:t>
                      </a:r>
                      <a:endParaRPr lang="en-MY" sz="1100">
                        <a:effectLst/>
                        <a:latin typeface="Calibri" panose="020F0502020204030204" pitchFamily="34" charset="0"/>
                        <a:ea typeface="SimSun" panose="02010600030101010101" pitchFamily="2" charset="-122"/>
                      </a:endParaRPr>
                    </a:p>
                  </a:txBody>
                  <a:tcPr marL="68580" marR="68580" marT="0" marB="0"/>
                </a:tc>
                <a:tc>
                  <a:txBody>
                    <a:bodyPr/>
                    <a:lstStyle/>
                    <a:p>
                      <a:pPr>
                        <a:lnSpc>
                          <a:spcPct val="200000"/>
                        </a:lnSpc>
                        <a:spcAft>
                          <a:spcPts val="1000"/>
                        </a:spcAft>
                      </a:pPr>
                      <a:r>
                        <a:rPr lang="en-GB" sz="1100" dirty="0">
                          <a:effectLst/>
                        </a:rPr>
                        <a:t>Bootstrap</a:t>
                      </a:r>
                      <a:endParaRPr lang="en-MY" sz="1100" dirty="0">
                        <a:effectLst/>
                        <a:latin typeface="Calibri" panose="020F0502020204030204" pitchFamily="34" charset="0"/>
                        <a:ea typeface="SimSun" panose="02010600030101010101" pitchFamily="2" charset="-122"/>
                      </a:endParaRPr>
                    </a:p>
                  </a:txBody>
                  <a:tcPr marL="68580" marR="68580" marT="0" marB="0"/>
                </a:tc>
                <a:extLst>
                  <a:ext uri="{0D108BD9-81ED-4DB2-BD59-A6C34878D82A}">
                    <a16:rowId xmlns:a16="http://schemas.microsoft.com/office/drawing/2014/main" val="3208239926"/>
                  </a:ext>
                </a:extLst>
              </a:tr>
            </a:tbl>
          </a:graphicData>
        </a:graphic>
      </p:graphicFrame>
    </p:spTree>
    <p:extLst>
      <p:ext uri="{BB962C8B-B14F-4D97-AF65-F5344CB8AC3E}">
        <p14:creationId xmlns:p14="http://schemas.microsoft.com/office/powerpoint/2010/main" val="24233800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014C2-0956-465C-9B27-3256010D26DD}"/>
              </a:ext>
            </a:extLst>
          </p:cNvPr>
          <p:cNvSpPr>
            <a:spLocks noGrp="1"/>
          </p:cNvSpPr>
          <p:nvPr>
            <p:ph type="title"/>
          </p:nvPr>
        </p:nvSpPr>
        <p:spPr/>
        <p:txBody>
          <a:bodyPr/>
          <a:lstStyle/>
          <a:p>
            <a:r>
              <a:rPr lang="ms-MY" dirty="0" err="1"/>
              <a:t>Youtube</a:t>
            </a:r>
            <a:r>
              <a:rPr lang="ms-MY" dirty="0"/>
              <a:t> Demo Project URL</a:t>
            </a:r>
            <a:endParaRPr lang="en-MY" dirty="0"/>
          </a:p>
        </p:txBody>
      </p:sp>
      <p:sp>
        <p:nvSpPr>
          <p:cNvPr id="3" name="Content Placeholder 2">
            <a:extLst>
              <a:ext uri="{FF2B5EF4-FFF2-40B4-BE49-F238E27FC236}">
                <a16:creationId xmlns:a16="http://schemas.microsoft.com/office/drawing/2014/main" id="{CDB58B09-0B5C-4376-A58A-1841D21FF273}"/>
              </a:ext>
            </a:extLst>
          </p:cNvPr>
          <p:cNvSpPr>
            <a:spLocks noGrp="1"/>
          </p:cNvSpPr>
          <p:nvPr>
            <p:ph idx="1"/>
          </p:nvPr>
        </p:nvSpPr>
        <p:spPr/>
        <p:txBody>
          <a:bodyPr/>
          <a:lstStyle/>
          <a:p>
            <a:r>
              <a:rPr lang="en-MY" dirty="0">
                <a:hlinkClick r:id="rId2"/>
              </a:rPr>
              <a:t>https://youtu.be/qqqh3pysHOo</a:t>
            </a:r>
            <a:endParaRPr lang="en-MY" dirty="0"/>
          </a:p>
          <a:p>
            <a:endParaRPr lang="en-MY" dirty="0"/>
          </a:p>
          <a:p>
            <a:endParaRPr lang="en-MY" dirty="0"/>
          </a:p>
          <a:p>
            <a:r>
              <a:rPr lang="en-MY" dirty="0"/>
              <a:t>All source codes and the install guideline in this link </a:t>
            </a:r>
            <a:r>
              <a:rPr lang="en-MY" dirty="0">
                <a:hlinkClick r:id="rId3"/>
              </a:rPr>
              <a:t>https://github.com/ason5861/5PSEP1Z__051150012_FYP</a:t>
            </a:r>
            <a:r>
              <a:rPr lang="en-MY" dirty="0"/>
              <a:t> .</a:t>
            </a:r>
          </a:p>
        </p:txBody>
      </p:sp>
    </p:spTree>
    <p:extLst>
      <p:ext uri="{BB962C8B-B14F-4D97-AF65-F5344CB8AC3E}">
        <p14:creationId xmlns:p14="http://schemas.microsoft.com/office/powerpoint/2010/main" val="3233625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434E2-D8F3-4A44-9D8C-E7CCA0CFE0C7}"/>
              </a:ext>
            </a:extLst>
          </p:cNvPr>
          <p:cNvSpPr>
            <a:spLocks noGrp="1"/>
          </p:cNvSpPr>
          <p:nvPr>
            <p:ph type="title"/>
          </p:nvPr>
        </p:nvSpPr>
        <p:spPr/>
        <p:txBody>
          <a:bodyPr>
            <a:normAutofit fontScale="90000"/>
          </a:bodyPr>
          <a:lstStyle/>
          <a:p>
            <a:r>
              <a:rPr lang="en-GB" dirty="0"/>
              <a:t>COMPARISON ON BOOTSTRAP AND FOUNDATION</a:t>
            </a:r>
            <a:endParaRPr lang="en-MY" dirty="0"/>
          </a:p>
        </p:txBody>
      </p:sp>
      <p:sp>
        <p:nvSpPr>
          <p:cNvPr id="3" name="Content Placeholder 2">
            <a:extLst>
              <a:ext uri="{FF2B5EF4-FFF2-40B4-BE49-F238E27FC236}">
                <a16:creationId xmlns:a16="http://schemas.microsoft.com/office/drawing/2014/main" id="{71B3DD0F-BA1C-4AF4-AAF8-5146F3397DFA}"/>
              </a:ext>
            </a:extLst>
          </p:cNvPr>
          <p:cNvSpPr>
            <a:spLocks noGrp="1"/>
          </p:cNvSpPr>
          <p:nvPr>
            <p:ph idx="1"/>
          </p:nvPr>
        </p:nvSpPr>
        <p:spPr/>
        <p:txBody>
          <a:bodyPr/>
          <a:lstStyle/>
          <a:p>
            <a:pPr marL="0" indent="0">
              <a:buNone/>
            </a:pPr>
            <a:r>
              <a:rPr lang="en-GB" dirty="0"/>
              <a:t>Foundation is an open source front-end framework that we can use to quickly create page prototypes. Compared to other tools of the same type, Foundation ’s mobile solution is even better; drawing on the ideas and methods of responsive web design, Foundation makes corresponding presets for the presentation of content structures on different types of devices.</a:t>
            </a:r>
            <a:endParaRPr lang="en-MY" dirty="0"/>
          </a:p>
          <a:p>
            <a:endParaRPr lang="en-MY" dirty="0"/>
          </a:p>
        </p:txBody>
      </p:sp>
    </p:spTree>
    <p:extLst>
      <p:ext uri="{BB962C8B-B14F-4D97-AF65-F5344CB8AC3E}">
        <p14:creationId xmlns:p14="http://schemas.microsoft.com/office/powerpoint/2010/main" val="13514676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7143B-C6E8-46F3-9C0B-3D645273364B}"/>
              </a:ext>
            </a:extLst>
          </p:cNvPr>
          <p:cNvSpPr>
            <a:spLocks noGrp="1"/>
          </p:cNvSpPr>
          <p:nvPr>
            <p:ph type="title"/>
          </p:nvPr>
        </p:nvSpPr>
        <p:spPr/>
        <p:txBody>
          <a:bodyPr/>
          <a:lstStyle/>
          <a:p>
            <a:r>
              <a:rPr lang="en-MY" dirty="0"/>
              <a:t>THE END</a:t>
            </a:r>
          </a:p>
        </p:txBody>
      </p:sp>
    </p:spTree>
    <p:extLst>
      <p:ext uri="{BB962C8B-B14F-4D97-AF65-F5344CB8AC3E}">
        <p14:creationId xmlns:p14="http://schemas.microsoft.com/office/powerpoint/2010/main" val="55471365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165</TotalTime>
  <Words>4560</Words>
  <Application>Microsoft Office PowerPoint</Application>
  <PresentationFormat>Widescreen</PresentationFormat>
  <Paragraphs>226</Paragraphs>
  <Slides>90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90</vt:i4>
      </vt:variant>
    </vt:vector>
  </HeadingPairs>
  <TitlesOfParts>
    <vt:vector size="94" baseType="lpstr">
      <vt:lpstr>Arial</vt:lpstr>
      <vt:lpstr>Calibri</vt:lpstr>
      <vt:lpstr>Garamond</vt:lpstr>
      <vt:lpstr>Organic</vt:lpstr>
      <vt:lpstr>Misai Man Company E-commerce website</vt:lpstr>
      <vt:lpstr>Introduction</vt:lpstr>
      <vt:lpstr>PowerPoint Presentation</vt:lpstr>
      <vt:lpstr>COMPARISON WITH OPEN SOURCE AND CLOSED SOURCE</vt:lpstr>
      <vt:lpstr>COMPARISON WITH OPEN SOURCE AND CLOSED SOURCE</vt:lpstr>
      <vt:lpstr>COMPARISON WITH OPEN SOURCE AND CLOSED SOURCE</vt:lpstr>
      <vt:lpstr>COMPARISON WITH OPEN SOURCE AND CLOSED SOURCE</vt:lpstr>
      <vt:lpstr>COMPARISON ON BOOTSTRAP AND FOUNDATION</vt:lpstr>
      <vt:lpstr>COMPARISON ON BOOTSTRAP AND FOUNDATION</vt:lpstr>
      <vt:lpstr>COMPARISON ON BOOTSTRAP AND FOUNDATION</vt:lpstr>
      <vt:lpstr>COMPARISON ON BOOTSTRAP AND FOUNDATION</vt:lpstr>
      <vt:lpstr>COMPARISON WITH PHP LANGUAGE AND JAVA LANGUAGES </vt:lpstr>
      <vt:lpstr>COMPARISON WITH PHP LANGUAGE AND JAVA LANGUAGES </vt:lpstr>
      <vt:lpstr>COMPARISON WITH PHP LANGUAGE AND JAVA LANGUAGES </vt:lpstr>
      <vt:lpstr>COMPARISON WITH THE E-COMMERCE TAOBAO SHOPPING CART FUNCTION</vt:lpstr>
      <vt:lpstr>COMPARISON WITH THE E-COMMERCE TAOBAO SHOPPING CART FUNCTION</vt:lpstr>
      <vt:lpstr>RESEARCH ON THE APPLICATION OF DIV + CSS LAYOUT TECHNOLOGY IN WEB DESIGN</vt:lpstr>
      <vt:lpstr>RESEARCH ON THE APPLICATION OF DIV + CSS LAYOUT TECHNOLOGY IN WEB DESIGN</vt:lpstr>
      <vt:lpstr>COMPARE WITH THE WATERFALL AND THE AGILE </vt:lpstr>
      <vt:lpstr>COMPARE WITH THE WATERFALL AND THE AGILE </vt:lpstr>
      <vt:lpstr>PowerPoint Presentation</vt:lpstr>
      <vt:lpstr>CHOSEN METHODOLOGY</vt:lpstr>
      <vt:lpstr>APPLICATION OF CHOSEN METHODOLOGY</vt:lpstr>
      <vt:lpstr>STAGE 1,2 – REQUIREMENT ANALYSIS</vt:lpstr>
      <vt:lpstr>STAGE 3 – DESIGN</vt:lpstr>
      <vt:lpstr>STAGE 4 – IMPLEMENTATION</vt:lpstr>
      <vt:lpstr>STAGE 5 – TESTING</vt:lpstr>
      <vt:lpstr>STAGE 6 – DEPLOYMENT</vt:lpstr>
      <vt:lpstr>STAGE 7 – MAINTENANCE</vt:lpstr>
      <vt:lpstr>PowerPoint Presentation</vt:lpstr>
      <vt:lpstr>REQUIREMENTS GATHERING</vt:lpstr>
      <vt:lpstr>SYSTEM IMPLEMENTATION &amp; DEPLOYMENT</vt:lpstr>
      <vt:lpstr>Bootstrap template  </vt:lpstr>
      <vt:lpstr>Create index file </vt:lpstr>
      <vt:lpstr>Build the database </vt:lpstr>
      <vt:lpstr>Build the database </vt:lpstr>
      <vt:lpstr>Create a file to connect the “delicious” database </vt:lpstr>
      <vt:lpstr>Show the current date time in the Main Page </vt:lpstr>
      <vt:lpstr>Create social media link </vt:lpstr>
      <vt:lpstr>Create contact form </vt:lpstr>
      <vt:lpstr>Save contact SQL functions</vt:lpstr>
      <vt:lpstr>Create contact form </vt:lpstr>
      <vt:lpstr>Create shopping cart </vt:lpstr>
      <vt:lpstr>Store Product Images Folder</vt:lpstr>
      <vt:lpstr>Array to get the product</vt:lpstr>
      <vt:lpstr>Remove the product in the cart</vt:lpstr>
      <vt:lpstr>Table Shopping Cart</vt:lpstr>
      <vt:lpstr>Output of Table Shopping Cart</vt:lpstr>
      <vt:lpstr>The calculation total price and quantity</vt:lpstr>
      <vt:lpstr>Show the product images and details coding</vt:lpstr>
      <vt:lpstr>Output of the product images and details coding</vt:lpstr>
      <vt:lpstr>Create checkout function</vt:lpstr>
      <vt:lpstr>Checkout Page</vt:lpstr>
      <vt:lpstr>Table to keep visitors purchase record</vt:lpstr>
      <vt:lpstr>Coding of checkout function</vt:lpstr>
      <vt:lpstr>Coding of checkout function</vt:lpstr>
      <vt:lpstr>Coding of checkout function (backend)</vt:lpstr>
      <vt:lpstr>Admin page </vt:lpstr>
      <vt:lpstr>Admin page </vt:lpstr>
      <vt:lpstr>Admin page (View Order Details)</vt:lpstr>
      <vt:lpstr>Admin Page Order Function</vt:lpstr>
      <vt:lpstr>Admin Page Order  Function</vt:lpstr>
      <vt:lpstr>Admin Page Order Function</vt:lpstr>
      <vt:lpstr>Admin Page Order Function</vt:lpstr>
      <vt:lpstr>Admin Page Contact Us Details Function</vt:lpstr>
      <vt:lpstr>PowerPoint Presentation</vt:lpstr>
      <vt:lpstr>Home Page</vt:lpstr>
      <vt:lpstr>Home Page function</vt:lpstr>
      <vt:lpstr>Home Page Function</vt:lpstr>
      <vt:lpstr>Home Page Function</vt:lpstr>
      <vt:lpstr>Home Page Function</vt:lpstr>
      <vt:lpstr>About Us Page</vt:lpstr>
      <vt:lpstr>About Us Page</vt:lpstr>
      <vt:lpstr>Menu Page</vt:lpstr>
      <vt:lpstr>Menu Page Function</vt:lpstr>
      <vt:lpstr>Menu Page Function</vt:lpstr>
      <vt:lpstr>Menu Page (Checkout Function)</vt:lpstr>
      <vt:lpstr>Menu Page (Checkout Function)</vt:lpstr>
      <vt:lpstr>Contact Us Page Function</vt:lpstr>
      <vt:lpstr>Contact Us Page Function</vt:lpstr>
      <vt:lpstr>Admin Page</vt:lpstr>
      <vt:lpstr>Admin Page Function</vt:lpstr>
      <vt:lpstr>Admin Page Function</vt:lpstr>
      <vt:lpstr>Admin Page Function</vt:lpstr>
      <vt:lpstr>Admin Page Function</vt:lpstr>
      <vt:lpstr>PowerPoint Presentation</vt:lpstr>
      <vt:lpstr>HARDWARE REQUIREMENT</vt:lpstr>
      <vt:lpstr>SOFTWARE REQUIREMENT</vt:lpstr>
      <vt:lpstr>Youtube Demo Project URL</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website</dc:title>
  <dc:creator>ong chee soon</dc:creator>
  <cp:lastModifiedBy>ong chee soon</cp:lastModifiedBy>
  <cp:revision>17</cp:revision>
  <dcterms:created xsi:type="dcterms:W3CDTF">2020-05-10T07:20:49Z</dcterms:created>
  <dcterms:modified xsi:type="dcterms:W3CDTF">2020-05-10T10:06:01Z</dcterms:modified>
</cp:coreProperties>
</file>